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8"/>
  </p:notesMasterIdLst>
  <p:handoutMasterIdLst>
    <p:handoutMasterId r:id="rId29"/>
  </p:handoutMasterIdLst>
  <p:sldIdLst>
    <p:sldId id="552" r:id="rId3"/>
    <p:sldId id="553" r:id="rId4"/>
    <p:sldId id="554" r:id="rId5"/>
    <p:sldId id="555" r:id="rId6"/>
    <p:sldId id="556" r:id="rId7"/>
    <p:sldId id="471" r:id="rId8"/>
    <p:sldId id="501" r:id="rId9"/>
    <p:sldId id="502" r:id="rId10"/>
    <p:sldId id="524" r:id="rId11"/>
    <p:sldId id="549" r:id="rId12"/>
    <p:sldId id="492" r:id="rId13"/>
    <p:sldId id="484" r:id="rId14"/>
    <p:sldId id="505" r:id="rId15"/>
    <p:sldId id="507" r:id="rId16"/>
    <p:sldId id="508" r:id="rId17"/>
    <p:sldId id="510" r:id="rId18"/>
    <p:sldId id="526" r:id="rId19"/>
    <p:sldId id="515" r:id="rId20"/>
    <p:sldId id="532" r:id="rId21"/>
    <p:sldId id="540" r:id="rId22"/>
    <p:sldId id="550" r:id="rId23"/>
    <p:sldId id="551" r:id="rId24"/>
    <p:sldId id="500" r:id="rId25"/>
    <p:sldId id="557" r:id="rId26"/>
    <p:sldId id="558" r:id="rId27"/>
  </p:sldIdLst>
  <p:sldSz cx="9144000" cy="6858000" type="screen4x3"/>
  <p:notesSz cx="6985000" cy="9283700"/>
  <p:defaultTextStyle>
    <a:defPPr>
      <a:defRPr lang="en-US"/>
    </a:defPPr>
    <a:lvl1pPr algn="l" defTabSz="455613" rtl="0" fontAlgn="base">
      <a:spcBef>
        <a:spcPct val="0"/>
      </a:spcBef>
      <a:spcAft>
        <a:spcPct val="0"/>
      </a:spcAft>
      <a:defRPr kern="1200">
        <a:solidFill>
          <a:schemeClr val="tx1"/>
        </a:solidFill>
        <a:latin typeface="Calibri" pitchFamily="34" charset="0"/>
        <a:ea typeface="MS PGothic" pitchFamily="34" charset="-128"/>
        <a:cs typeface="+mn-cs"/>
      </a:defRPr>
    </a:lvl1pPr>
    <a:lvl2pPr marL="4556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2pPr>
    <a:lvl3pPr marL="9128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3pPr>
    <a:lvl4pPr marL="13700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4pPr>
    <a:lvl5pPr marL="1827213" indent="1588" algn="l" defTabSz="455613"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PS" initials="BPS" lastIdx="4" clrIdx="0"/>
  <p:cmAuthor id="1" name="O'Brien, Dan" initials="OD" lastIdx="2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6C0A"/>
    <a:srgbClr val="FFCC00"/>
    <a:srgbClr val="D0D8E8"/>
    <a:srgbClr val="E9EDF4"/>
    <a:srgbClr val="FFFF99"/>
    <a:srgbClr val="9BBB59"/>
    <a:srgbClr val="C3D69B"/>
    <a:srgbClr val="E6B9B8"/>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97158" autoAdjust="0"/>
  </p:normalViewPr>
  <p:slideViewPr>
    <p:cSldViewPr snapToGrid="0" snapToObjects="1">
      <p:cViewPr varScale="1">
        <p:scale>
          <a:sx n="82" d="100"/>
          <a:sy n="82" d="100"/>
        </p:scale>
        <p:origin x="126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32"/>
    </p:cViewPr>
  </p:sorterViewPr>
  <p:notesViewPr>
    <p:cSldViewPr snapToGrid="0" snapToObjects="1">
      <p:cViewPr varScale="1">
        <p:scale>
          <a:sx n="89" d="100"/>
          <a:sy n="89" d="100"/>
        </p:scale>
        <p:origin x="-3840" y="-114"/>
      </p:cViewPr>
      <p:guideLst>
        <p:guide orient="horz" pos="2923"/>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517" cy="464028"/>
          </a:xfrm>
          <a:prstGeom prst="rect">
            <a:avLst/>
          </a:prstGeom>
        </p:spPr>
        <p:txBody>
          <a:bodyPr vert="horz" lIns="92943" tIns="46472" rIns="92943" bIns="46472"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956904" y="0"/>
            <a:ext cx="3026517" cy="464028"/>
          </a:xfrm>
          <a:prstGeom prst="rect">
            <a:avLst/>
          </a:prstGeom>
        </p:spPr>
        <p:txBody>
          <a:bodyPr vert="horz" wrap="square" lIns="92943" tIns="46472" rIns="92943" bIns="46472" numCol="1" anchor="t" anchorCtr="0" compatLnSpc="1">
            <a:prstTxWarp prst="textNoShape">
              <a:avLst/>
            </a:prstTxWarp>
          </a:bodyPr>
          <a:lstStyle>
            <a:lvl1pPr algn="r">
              <a:defRPr sz="1200"/>
            </a:lvl1pPr>
          </a:lstStyle>
          <a:p>
            <a:pPr>
              <a:defRPr/>
            </a:pPr>
            <a:fld id="{1DD09C62-0D3A-4CAD-83BD-67A32205E90D}" type="datetime1">
              <a:rPr lang="en-US" altLang="en-US"/>
              <a:pPr>
                <a:defRPr/>
              </a:pPr>
              <a:t>10/31/2017</a:t>
            </a:fld>
            <a:endParaRPr lang="en-US" altLang="en-US" dirty="0"/>
          </a:p>
        </p:txBody>
      </p:sp>
      <p:sp>
        <p:nvSpPr>
          <p:cNvPr id="4" name="Footer Placeholder 3"/>
          <p:cNvSpPr>
            <a:spLocks noGrp="1"/>
          </p:cNvSpPr>
          <p:nvPr>
            <p:ph type="ftr" sz="quarter" idx="2"/>
          </p:nvPr>
        </p:nvSpPr>
        <p:spPr>
          <a:xfrm>
            <a:off x="0" y="8818090"/>
            <a:ext cx="3026517" cy="464028"/>
          </a:xfrm>
          <a:prstGeom prst="rect">
            <a:avLst/>
          </a:prstGeom>
        </p:spPr>
        <p:txBody>
          <a:bodyPr vert="horz" lIns="92943" tIns="46472" rIns="92943" bIns="46472" rtlCol="0" anchor="b"/>
          <a:lstStyle>
            <a:lvl1pPr algn="l">
              <a:defRPr sz="1200">
                <a:latin typeface="Calibri"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56904" y="8818090"/>
            <a:ext cx="3026517" cy="464028"/>
          </a:xfrm>
          <a:prstGeom prst="rect">
            <a:avLst/>
          </a:prstGeom>
        </p:spPr>
        <p:txBody>
          <a:bodyPr vert="horz" wrap="square" lIns="92943" tIns="46472" rIns="92943" bIns="46472" numCol="1" anchor="b" anchorCtr="0" compatLnSpc="1">
            <a:prstTxWarp prst="textNoShape">
              <a:avLst/>
            </a:prstTxWarp>
          </a:bodyPr>
          <a:lstStyle>
            <a:lvl1pPr algn="r">
              <a:defRPr sz="1200"/>
            </a:lvl1pPr>
          </a:lstStyle>
          <a:p>
            <a:pPr>
              <a:defRPr/>
            </a:pPr>
            <a:fld id="{A75D1330-F506-4B79-970B-D4A196C100EB}" type="slidenum">
              <a:rPr lang="en-US" altLang="en-US"/>
              <a:pPr>
                <a:defRPr/>
              </a:pPr>
              <a:t>‹#›</a:t>
            </a:fld>
            <a:endParaRPr lang="en-US" altLang="en-US" dirty="0"/>
          </a:p>
        </p:txBody>
      </p:sp>
    </p:spTree>
    <p:extLst>
      <p:ext uri="{BB962C8B-B14F-4D97-AF65-F5344CB8AC3E}">
        <p14:creationId xmlns:p14="http://schemas.microsoft.com/office/powerpoint/2010/main" val="67766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517" cy="464028"/>
          </a:xfrm>
          <a:prstGeom prst="rect">
            <a:avLst/>
          </a:prstGeom>
        </p:spPr>
        <p:txBody>
          <a:bodyPr vert="horz" lIns="92943" tIns="46472" rIns="92943" bIns="46472" rtlCol="0"/>
          <a:lstStyle>
            <a:lvl1pPr algn="l" defTabSz="464449"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904" y="0"/>
            <a:ext cx="3026517" cy="464028"/>
          </a:xfrm>
          <a:prstGeom prst="rect">
            <a:avLst/>
          </a:prstGeom>
        </p:spPr>
        <p:txBody>
          <a:bodyPr vert="horz" wrap="square" lIns="92943" tIns="46472" rIns="92943" bIns="46472" numCol="1" anchor="t" anchorCtr="0" compatLnSpc="1">
            <a:prstTxWarp prst="textNoShape">
              <a:avLst/>
            </a:prstTxWarp>
          </a:bodyPr>
          <a:lstStyle>
            <a:lvl1pPr algn="r">
              <a:defRPr sz="1200"/>
            </a:lvl1pPr>
          </a:lstStyle>
          <a:p>
            <a:pPr>
              <a:defRPr/>
            </a:pPr>
            <a:fld id="{61FED27F-318B-4CEB-8E64-28B7907196A1}" type="datetime1">
              <a:rPr lang="en-US" altLang="en-US"/>
              <a:pPr>
                <a:defRPr/>
              </a:pPr>
              <a:t>10/31/2017</a:t>
            </a:fld>
            <a:endParaRPr lang="en-US" altLang="en-US" dirty="0"/>
          </a:p>
        </p:txBody>
      </p:sp>
      <p:sp>
        <p:nvSpPr>
          <p:cNvPr id="4" name="Slide Image Placeholder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2943" tIns="46472" rIns="92943" bIns="46472" rtlCol="0" anchor="ctr"/>
          <a:lstStyle/>
          <a:p>
            <a:pPr lvl="0"/>
            <a:endParaRPr lang="en-US" noProof="0" dirty="0" smtClean="0"/>
          </a:p>
        </p:txBody>
      </p:sp>
      <p:sp>
        <p:nvSpPr>
          <p:cNvPr id="5" name="Notes Placeholder 4"/>
          <p:cNvSpPr>
            <a:spLocks noGrp="1"/>
          </p:cNvSpPr>
          <p:nvPr>
            <p:ph type="body" sz="quarter" idx="3"/>
          </p:nvPr>
        </p:nvSpPr>
        <p:spPr>
          <a:xfrm>
            <a:off x="698185" y="4409046"/>
            <a:ext cx="5588632" cy="4177823"/>
          </a:xfrm>
          <a:prstGeom prst="rect">
            <a:avLst/>
          </a:prstGeom>
        </p:spPr>
        <p:txBody>
          <a:bodyPr vert="horz" lIns="92943" tIns="46472" rIns="92943" bIns="4647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090"/>
            <a:ext cx="3026517" cy="464028"/>
          </a:xfrm>
          <a:prstGeom prst="rect">
            <a:avLst/>
          </a:prstGeom>
        </p:spPr>
        <p:txBody>
          <a:bodyPr vert="horz" lIns="92943" tIns="46472" rIns="92943" bIns="46472" rtlCol="0" anchor="b"/>
          <a:lstStyle>
            <a:lvl1pPr algn="l" defTabSz="464449"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904" y="8818090"/>
            <a:ext cx="3026517" cy="464028"/>
          </a:xfrm>
          <a:prstGeom prst="rect">
            <a:avLst/>
          </a:prstGeom>
        </p:spPr>
        <p:txBody>
          <a:bodyPr vert="horz" wrap="square" lIns="92943" tIns="46472" rIns="92943" bIns="46472" numCol="1" anchor="b" anchorCtr="0" compatLnSpc="1">
            <a:prstTxWarp prst="textNoShape">
              <a:avLst/>
            </a:prstTxWarp>
          </a:bodyPr>
          <a:lstStyle>
            <a:lvl1pPr algn="r">
              <a:defRPr sz="1200"/>
            </a:lvl1pPr>
          </a:lstStyle>
          <a:p>
            <a:pPr>
              <a:defRPr/>
            </a:pPr>
            <a:fld id="{70112E5F-F4E7-481C-AF06-3F3C199A30D5}" type="slidenum">
              <a:rPr lang="en-US" altLang="en-US"/>
              <a:pPr>
                <a:defRPr/>
              </a:pPr>
              <a:t>‹#›</a:t>
            </a:fld>
            <a:endParaRPr lang="en-US" altLang="en-US" dirty="0"/>
          </a:p>
        </p:txBody>
      </p:sp>
    </p:spTree>
    <p:extLst>
      <p:ext uri="{BB962C8B-B14F-4D97-AF65-F5344CB8AC3E}">
        <p14:creationId xmlns:p14="http://schemas.microsoft.com/office/powerpoint/2010/main" val="763169388"/>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MS PGothic" charset="0"/>
        <a:cs typeface="MS PGothic" pitchFamily="34" charset="-128"/>
      </a:defRPr>
    </a:lvl1pPr>
    <a:lvl2pPr marL="455613" algn="l" defTabSz="455613"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2813" algn="l" defTabSz="455613"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0013" algn="l" defTabSz="455613"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7213" algn="l" defTabSz="455613"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4696" algn="l" defTabSz="456940" rtl="0" eaLnBrk="1" latinLnBrk="0" hangingPunct="1">
      <a:defRPr sz="1200" kern="1200">
        <a:solidFill>
          <a:schemeClr val="tx1"/>
        </a:solidFill>
        <a:latin typeface="+mn-lt"/>
        <a:ea typeface="+mn-ea"/>
        <a:cs typeface="+mn-cs"/>
      </a:defRPr>
    </a:lvl6pPr>
    <a:lvl7pPr marL="2741634" algn="l" defTabSz="456940" rtl="0" eaLnBrk="1" latinLnBrk="0" hangingPunct="1">
      <a:defRPr sz="1200" kern="1200">
        <a:solidFill>
          <a:schemeClr val="tx1"/>
        </a:solidFill>
        <a:latin typeface="+mn-lt"/>
        <a:ea typeface="+mn-ea"/>
        <a:cs typeface="+mn-cs"/>
      </a:defRPr>
    </a:lvl7pPr>
    <a:lvl8pPr marL="3198574" algn="l" defTabSz="456940" rtl="0" eaLnBrk="1" latinLnBrk="0" hangingPunct="1">
      <a:defRPr sz="1200" kern="1200">
        <a:solidFill>
          <a:schemeClr val="tx1"/>
        </a:solidFill>
        <a:latin typeface="+mn-lt"/>
        <a:ea typeface="+mn-ea"/>
        <a:cs typeface="+mn-cs"/>
      </a:defRPr>
    </a:lvl8pPr>
    <a:lvl9pPr marL="3655513" algn="l" defTabSz="4569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73163" y="696913"/>
            <a:ext cx="4638675" cy="34798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43" name="Shape 143"/>
          <p:cNvSpPr txBox="1">
            <a:spLocks noGrp="1"/>
          </p:cNvSpPr>
          <p:nvPr>
            <p:ph type="body" idx="1"/>
          </p:nvPr>
        </p:nvSpPr>
        <p:spPr>
          <a:xfrm>
            <a:off x="698185" y="4409046"/>
            <a:ext cx="5588611" cy="4177665"/>
          </a:xfrm>
          <a:prstGeom prst="rect">
            <a:avLst/>
          </a:prstGeom>
          <a:noFill/>
          <a:ln>
            <a:noFill/>
          </a:ln>
        </p:spPr>
        <p:txBody>
          <a:bodyPr wrap="square" lIns="92841" tIns="46408" rIns="92841" bIns="46408" anchor="t" anchorCtr="0">
            <a:noAutofit/>
          </a:bodyPr>
          <a:lstStyle/>
          <a:p>
            <a:pPr>
              <a:spcBef>
                <a:spcPts val="0"/>
              </a:spcBef>
              <a:spcAft>
                <a:spcPts val="0"/>
              </a:spcAft>
            </a:pPr>
            <a:endParaRPr>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956904" y="8818090"/>
            <a:ext cx="3026528" cy="464185"/>
          </a:xfrm>
          <a:prstGeom prst="rect">
            <a:avLst/>
          </a:prstGeom>
          <a:noFill/>
          <a:ln>
            <a:noFill/>
          </a:ln>
        </p:spPr>
        <p:txBody>
          <a:bodyPr wrap="square" lIns="92841" tIns="46408" rIns="92841" bIns="46408" anchor="b" anchorCtr="0">
            <a:noAutofit/>
          </a:bodyPr>
          <a:lstStyle/>
          <a:p>
            <a:pPr>
              <a:spcBef>
                <a:spcPts val="0"/>
              </a:spcBef>
              <a:spcAft>
                <a:spcPts val="0"/>
              </a:spcAft>
              <a:buSzPct val="25000"/>
            </a:pPr>
            <a:fld id="{00000000-1234-1234-1234-123412341234}" type="slidenum">
              <a:rPr lang="en">
                <a:solidFill>
                  <a:schemeClr val="dk1"/>
                </a:solidFill>
                <a:latin typeface="Calibri"/>
                <a:ea typeface="Calibri"/>
                <a:cs typeface="Calibri"/>
                <a:sym typeface="Calibri"/>
              </a:rPr>
              <a:pPr>
                <a:spcBef>
                  <a:spcPts val="0"/>
                </a:spcBef>
                <a:spcAft>
                  <a:spcPts val="0"/>
                </a:spcAft>
                <a:buSzPct val="25000"/>
              </a:pPr>
              <a:t>1</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77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C697C7-C80F-4E09-BE28-1126E904FAFB}" type="slidenum">
              <a:rPr lang="en-US" altLang="en-US" smtClean="0"/>
              <a:pPr/>
              <a:t>11</a:t>
            </a:fld>
            <a:endParaRPr lang="en-US" altLang="en-US" smtClean="0"/>
          </a:p>
        </p:txBody>
      </p:sp>
    </p:spTree>
    <p:extLst>
      <p:ext uri="{BB962C8B-B14F-4D97-AF65-F5344CB8AC3E}">
        <p14:creationId xmlns:p14="http://schemas.microsoft.com/office/powerpoint/2010/main" val="220086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C697C7-C80F-4E09-BE28-1126E904FAFB}" type="slidenum">
              <a:rPr lang="en-US" altLang="en-US" smtClean="0"/>
              <a:pPr/>
              <a:t>14</a:t>
            </a:fld>
            <a:endParaRPr lang="en-US" altLang="en-US" smtClean="0"/>
          </a:p>
        </p:txBody>
      </p:sp>
    </p:spTree>
    <p:extLst>
      <p:ext uri="{BB962C8B-B14F-4D97-AF65-F5344CB8AC3E}">
        <p14:creationId xmlns:p14="http://schemas.microsoft.com/office/powerpoint/2010/main" val="3006981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C697C7-C80F-4E09-BE28-1126E904FAFB}" type="slidenum">
              <a:rPr lang="en-US" altLang="en-US" smtClean="0"/>
              <a:pPr/>
              <a:t>15</a:t>
            </a:fld>
            <a:endParaRPr lang="en-US" altLang="en-US" smtClean="0"/>
          </a:p>
        </p:txBody>
      </p:sp>
    </p:spTree>
    <p:extLst>
      <p:ext uri="{BB962C8B-B14F-4D97-AF65-F5344CB8AC3E}">
        <p14:creationId xmlns:p14="http://schemas.microsoft.com/office/powerpoint/2010/main" val="189829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C697C7-C80F-4E09-BE28-1126E904FAFB}" type="slidenum">
              <a:rPr lang="en-US" altLang="en-US" smtClean="0"/>
              <a:pPr/>
              <a:t>19</a:t>
            </a:fld>
            <a:endParaRPr lang="en-US" altLang="en-US" smtClean="0"/>
          </a:p>
        </p:txBody>
      </p:sp>
    </p:spTree>
    <p:extLst>
      <p:ext uri="{BB962C8B-B14F-4D97-AF65-F5344CB8AC3E}">
        <p14:creationId xmlns:p14="http://schemas.microsoft.com/office/powerpoint/2010/main" val="427040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12E5F-F4E7-481C-AF06-3F3C199A30D5}" type="slidenum">
              <a:rPr lang="en-US" altLang="en-US" smtClean="0"/>
              <a:pPr>
                <a:defRPr/>
              </a:pPr>
              <a:t>22</a:t>
            </a:fld>
            <a:endParaRPr lang="en-US" altLang="en-US" dirty="0"/>
          </a:p>
        </p:txBody>
      </p:sp>
    </p:spTree>
    <p:extLst>
      <p:ext uri="{BB962C8B-B14F-4D97-AF65-F5344CB8AC3E}">
        <p14:creationId xmlns:p14="http://schemas.microsoft.com/office/powerpoint/2010/main" val="256003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71575" y="696913"/>
            <a:ext cx="4643438"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spcBef>
                <a:spcPts val="0"/>
              </a:spcBef>
            </a:pPr>
            <a:r>
              <a:rPr lang="en">
                <a:solidFill>
                  <a:schemeClr val="dk1"/>
                </a:solidFill>
              </a:rPr>
              <a:t>We are working Quite often people say resource allocation is a values statement- this in another step in saying equity is our value. </a:t>
            </a:r>
          </a:p>
          <a:p>
            <a:pPr>
              <a:spcBef>
                <a:spcPts val="0"/>
              </a:spcBef>
            </a:pPr>
            <a:r>
              <a:rPr lang="en">
                <a:solidFill>
                  <a:schemeClr val="dk1"/>
                </a:solidFill>
              </a:rPr>
              <a:t>We do a fairly good job already with things such as WSF,</a:t>
            </a:r>
          </a:p>
          <a:p>
            <a:pPr>
              <a:spcBef>
                <a:spcPts val="0"/>
              </a:spcBef>
            </a:pPr>
            <a:endParaRPr/>
          </a:p>
        </p:txBody>
      </p:sp>
    </p:spTree>
    <p:extLst>
      <p:ext uri="{BB962C8B-B14F-4D97-AF65-F5344CB8AC3E}">
        <p14:creationId xmlns:p14="http://schemas.microsoft.com/office/powerpoint/2010/main" val="353959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71575" y="696913"/>
            <a:ext cx="4643438"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spcBef>
                <a:spcPts val="0"/>
              </a:spcBef>
            </a:pPr>
            <a:r>
              <a:rPr lang="en"/>
              <a:t>List of People to thank </a:t>
            </a:r>
          </a:p>
        </p:txBody>
      </p:sp>
    </p:spTree>
    <p:extLst>
      <p:ext uri="{BB962C8B-B14F-4D97-AF65-F5344CB8AC3E}">
        <p14:creationId xmlns:p14="http://schemas.microsoft.com/office/powerpoint/2010/main" val="301750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73163" y="696913"/>
            <a:ext cx="4638675"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98185" y="4409046"/>
            <a:ext cx="5588611" cy="4177665"/>
          </a:xfrm>
          <a:prstGeom prst="rect">
            <a:avLst/>
          </a:prstGeom>
          <a:noFill/>
          <a:ln>
            <a:noFill/>
          </a:ln>
        </p:spPr>
        <p:txBody>
          <a:bodyPr wrap="square" lIns="92841" tIns="46408" rIns="92841" bIns="46408" anchor="t" anchorCtr="0">
            <a:noAutofit/>
          </a:bodyPr>
          <a:lstStyle/>
          <a:p>
            <a:pPr>
              <a:spcBef>
                <a:spcPts val="0"/>
              </a:spcBef>
              <a:spcAft>
                <a:spcPts val="0"/>
              </a:spcAft>
            </a:pPr>
            <a:endParaRPr>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956904" y="8818090"/>
            <a:ext cx="3026528" cy="464185"/>
          </a:xfrm>
          <a:prstGeom prst="rect">
            <a:avLst/>
          </a:prstGeom>
          <a:noFill/>
          <a:ln>
            <a:noFill/>
          </a:ln>
        </p:spPr>
        <p:txBody>
          <a:bodyPr wrap="square" lIns="92841" tIns="46408" rIns="92841" bIns="46408" anchor="b" anchorCtr="0">
            <a:noAutofit/>
          </a:bodyPr>
          <a:lstStyle/>
          <a:p>
            <a:pPr>
              <a:spcBef>
                <a:spcPts val="0"/>
              </a:spcBef>
              <a:spcAft>
                <a:spcPts val="0"/>
              </a:spcAft>
              <a:buSzPct val="25000"/>
            </a:pPr>
            <a:fld id="{00000000-1234-1234-1234-123412341234}" type="slidenum">
              <a:rPr lang="en">
                <a:solidFill>
                  <a:schemeClr val="dk1"/>
                </a:solidFill>
                <a:latin typeface="Calibri"/>
                <a:ea typeface="Calibri"/>
                <a:cs typeface="Calibri"/>
                <a:sym typeface="Calibri"/>
              </a:rPr>
              <a:pPr>
                <a:spcBef>
                  <a:spcPts val="0"/>
                </a:spcBef>
                <a:spcAft>
                  <a:spcPts val="0"/>
                </a:spcAft>
                <a:buSzPct val="25000"/>
              </a:pPr>
              <a:t>2</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899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73163" y="696913"/>
            <a:ext cx="4638675"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98185" y="4409046"/>
            <a:ext cx="5588611" cy="4177665"/>
          </a:xfrm>
          <a:prstGeom prst="rect">
            <a:avLst/>
          </a:prstGeom>
          <a:noFill/>
          <a:ln>
            <a:noFill/>
          </a:ln>
        </p:spPr>
        <p:txBody>
          <a:bodyPr wrap="square" lIns="92841" tIns="46408" rIns="92841" bIns="46408" anchor="t" anchorCtr="0">
            <a:noAutofit/>
          </a:bodyPr>
          <a:lstStyle/>
          <a:p>
            <a:pPr>
              <a:spcBef>
                <a:spcPts val="0"/>
              </a:spcBef>
              <a:spcAft>
                <a:spcPts val="0"/>
              </a:spcAft>
              <a:buSzPct val="25000"/>
            </a:pPr>
            <a:r>
              <a:rPr lang="en">
                <a:solidFill>
                  <a:schemeClr val="dk1"/>
                </a:solidFill>
                <a:latin typeface="Calibri"/>
                <a:ea typeface="Calibri"/>
                <a:cs typeface="Calibri"/>
                <a:sym typeface="Calibri"/>
              </a:rPr>
              <a:t>WSF does a good job right now but introducing more variable that matter will bring us to the next level of equity </a:t>
            </a:r>
          </a:p>
          <a:p>
            <a:pPr>
              <a:spcBef>
                <a:spcPts val="0"/>
              </a:spcBef>
              <a:spcAft>
                <a:spcPts val="0"/>
              </a:spcAft>
            </a:pPr>
            <a:endParaRPr>
              <a:solidFill>
                <a:schemeClr val="dk1"/>
              </a:solidFill>
              <a:latin typeface="Calibri"/>
              <a:ea typeface="Calibri"/>
              <a:cs typeface="Calibri"/>
              <a:sym typeface="Calibri"/>
            </a:endParaRPr>
          </a:p>
          <a:p>
            <a:pPr>
              <a:spcBef>
                <a:spcPts val="0"/>
              </a:spcBef>
              <a:spcAft>
                <a:spcPts val="0"/>
              </a:spcAft>
              <a:buSzPct val="25000"/>
            </a:pPr>
            <a:r>
              <a:rPr lang="en">
                <a:solidFill>
                  <a:schemeClr val="dk1"/>
                </a:solidFill>
                <a:latin typeface="Calibri"/>
                <a:ea typeface="Calibri"/>
                <a:cs typeface="Calibri"/>
                <a:sym typeface="Calibri"/>
              </a:rPr>
              <a:t>Students come to school with </a:t>
            </a:r>
          </a:p>
        </p:txBody>
      </p:sp>
      <p:sp>
        <p:nvSpPr>
          <p:cNvPr id="163" name="Shape 163"/>
          <p:cNvSpPr txBox="1">
            <a:spLocks noGrp="1"/>
          </p:cNvSpPr>
          <p:nvPr>
            <p:ph type="sldNum" idx="12"/>
          </p:nvPr>
        </p:nvSpPr>
        <p:spPr>
          <a:xfrm>
            <a:off x="3956904" y="8818090"/>
            <a:ext cx="3026528" cy="464185"/>
          </a:xfrm>
          <a:prstGeom prst="rect">
            <a:avLst/>
          </a:prstGeom>
          <a:noFill/>
          <a:ln>
            <a:noFill/>
          </a:ln>
        </p:spPr>
        <p:txBody>
          <a:bodyPr wrap="square" lIns="92841" tIns="46408" rIns="92841" bIns="46408" anchor="b" anchorCtr="0">
            <a:noAutofit/>
          </a:bodyPr>
          <a:lstStyle/>
          <a:p>
            <a:pPr>
              <a:spcBef>
                <a:spcPts val="0"/>
              </a:spcBef>
              <a:spcAft>
                <a:spcPts val="0"/>
              </a:spcAft>
              <a:buSzPct val="25000"/>
            </a:pPr>
            <a:fld id="{00000000-1234-1234-1234-123412341234}" type="slidenum">
              <a:rPr lang="en">
                <a:solidFill>
                  <a:schemeClr val="dk1"/>
                </a:solidFill>
                <a:latin typeface="Calibri"/>
                <a:ea typeface="Calibri"/>
                <a:cs typeface="Calibri"/>
                <a:sym typeface="Calibri"/>
              </a:rPr>
              <a:pPr>
                <a:spcBef>
                  <a:spcPts val="0"/>
                </a:spcBef>
                <a:spcAft>
                  <a:spcPts val="0"/>
                </a:spcAft>
                <a:buSzPct val="25000"/>
              </a:pPr>
              <a:t>3</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406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73163" y="696913"/>
            <a:ext cx="4638675" cy="3479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98185" y="4409046"/>
            <a:ext cx="5588611" cy="4177665"/>
          </a:xfrm>
          <a:prstGeom prst="rect">
            <a:avLst/>
          </a:prstGeom>
          <a:noFill/>
          <a:ln>
            <a:noFill/>
          </a:ln>
        </p:spPr>
        <p:txBody>
          <a:bodyPr wrap="square" lIns="92841" tIns="46408" rIns="92841" bIns="46408" anchor="t" anchorCtr="0">
            <a:noAutofit/>
          </a:bodyPr>
          <a:lstStyle/>
          <a:p>
            <a:pPr>
              <a:spcBef>
                <a:spcPts val="0"/>
              </a:spcBef>
              <a:spcAft>
                <a:spcPts val="0"/>
              </a:spcAft>
            </a:pPr>
            <a:endParaRPr>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956904" y="8818090"/>
            <a:ext cx="3026528" cy="464185"/>
          </a:xfrm>
          <a:prstGeom prst="rect">
            <a:avLst/>
          </a:prstGeom>
          <a:noFill/>
          <a:ln>
            <a:noFill/>
          </a:ln>
        </p:spPr>
        <p:txBody>
          <a:bodyPr wrap="square" lIns="92841" tIns="46408" rIns="92841" bIns="46408" anchor="b" anchorCtr="0">
            <a:noAutofit/>
          </a:bodyPr>
          <a:lstStyle/>
          <a:p>
            <a:pPr>
              <a:spcBef>
                <a:spcPts val="0"/>
              </a:spcBef>
              <a:spcAft>
                <a:spcPts val="0"/>
              </a:spcAft>
              <a:buSzPct val="25000"/>
            </a:pPr>
            <a:fld id="{00000000-1234-1234-1234-123412341234}" type="slidenum">
              <a:rPr lang="en">
                <a:solidFill>
                  <a:schemeClr val="dk1"/>
                </a:solidFill>
                <a:latin typeface="Calibri"/>
                <a:ea typeface="Calibri"/>
                <a:cs typeface="Calibri"/>
                <a:sym typeface="Calibri"/>
              </a:rPr>
              <a:pPr>
                <a:spcBef>
                  <a:spcPts val="0"/>
                </a:spcBef>
                <a:spcAft>
                  <a:spcPts val="0"/>
                </a:spcAft>
                <a:buSzPct val="25000"/>
              </a:pPr>
              <a:t>4</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411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71575" y="696913"/>
            <a:ext cx="4643438"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spcBef>
                <a:spcPts val="0"/>
              </a:spcBef>
            </a:pPr>
            <a:r>
              <a:rPr lang="en" b="1">
                <a:solidFill>
                  <a:schemeClr val="dk1"/>
                </a:solidFill>
                <a:latin typeface="Calibri"/>
                <a:ea typeface="Calibri"/>
                <a:cs typeface="Calibri"/>
                <a:sym typeface="Calibri"/>
              </a:rPr>
              <a:t>OAG Objective 5.3:</a:t>
            </a:r>
          </a:p>
          <a:p>
            <a:pPr>
              <a:spcBef>
                <a:spcPts val="0"/>
              </a:spcBef>
            </a:pPr>
            <a:r>
              <a:rPr lang="en" b="1">
                <a:solidFill>
                  <a:schemeClr val="dk1"/>
                </a:solidFill>
                <a:latin typeface="Calibri"/>
                <a:ea typeface="Calibri"/>
                <a:cs typeface="Calibri"/>
                <a:sym typeface="Calibri"/>
              </a:rPr>
              <a:t>Demonstrate equity, quality, and impact in funding and resources.</a:t>
            </a:r>
          </a:p>
          <a:p>
            <a:pPr>
              <a:spcBef>
                <a:spcPts val="0"/>
              </a:spcBef>
            </a:pPr>
            <a:r>
              <a:rPr lang="en" b="1">
                <a:solidFill>
                  <a:schemeClr val="dk1"/>
                </a:solidFill>
                <a:latin typeface="Calibri"/>
                <a:ea typeface="Calibri"/>
                <a:cs typeface="Calibri"/>
                <a:sym typeface="Calibri"/>
              </a:rPr>
              <a:t>Aligns to the equity conversations we are having around our curriculum and pedagogy around the Essential of Instructional equity, our Culturally and Linguistically Sustaining Practices work both at central office and every school in the district, and other tools such as the BPS racial equity tool that is being rolled out this year.  </a:t>
            </a:r>
          </a:p>
          <a:p>
            <a:pPr>
              <a:spcBef>
                <a:spcPts val="0"/>
              </a:spcBef>
              <a:buClr>
                <a:schemeClr val="dk1"/>
              </a:buClr>
              <a:buSzPct val="100000"/>
            </a:pPr>
            <a:r>
              <a:rPr lang="en">
                <a:solidFill>
                  <a:schemeClr val="dk1"/>
                </a:solidFill>
              </a:rPr>
              <a:t>Quite often people say resource allocation is a values statement- this in another step in saying equity is our value. </a:t>
            </a:r>
          </a:p>
          <a:p>
            <a:pPr>
              <a:spcBef>
                <a:spcPts val="0"/>
              </a:spcBef>
              <a:buClr>
                <a:schemeClr val="dk1"/>
              </a:buClr>
              <a:buSzPct val="100000"/>
            </a:pPr>
            <a:endParaRPr>
              <a:solidFill>
                <a:schemeClr val="dk1"/>
              </a:solidFill>
            </a:endParaRPr>
          </a:p>
          <a:p>
            <a:pPr>
              <a:spcBef>
                <a:spcPts val="0"/>
              </a:spcBef>
              <a:buClr>
                <a:schemeClr val="dk1"/>
              </a:buClr>
              <a:buSzPct val="100000"/>
            </a:pPr>
            <a:endParaRPr/>
          </a:p>
        </p:txBody>
      </p:sp>
    </p:spTree>
    <p:extLst>
      <p:ext uri="{BB962C8B-B14F-4D97-AF65-F5344CB8AC3E}">
        <p14:creationId xmlns:p14="http://schemas.microsoft.com/office/powerpoint/2010/main" val="374735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403350" y="1160463"/>
            <a:ext cx="4178300" cy="3133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9" name="Shape 259"/>
          <p:cNvSpPr txBox="1">
            <a:spLocks noGrp="1"/>
          </p:cNvSpPr>
          <p:nvPr>
            <p:ph type="body" idx="1"/>
          </p:nvPr>
        </p:nvSpPr>
        <p:spPr>
          <a:xfrm>
            <a:off x="698501" y="4467781"/>
            <a:ext cx="5587999" cy="3655457"/>
          </a:xfrm>
          <a:prstGeom prst="rect">
            <a:avLst/>
          </a:prstGeom>
          <a:noFill/>
          <a:ln>
            <a:noFill/>
          </a:ln>
        </p:spPr>
        <p:txBody>
          <a:bodyPr lIns="92943" tIns="46459" rIns="92943" bIns="46459" anchor="t" anchorCtr="0">
            <a:noAutofit/>
          </a:bodyPr>
          <a:lstStyle/>
          <a:p>
            <a:pPr marL="464790" indent="-309860">
              <a:spcBef>
                <a:spcPts val="0"/>
              </a:spcBef>
              <a:buClr>
                <a:schemeClr val="dk1"/>
              </a:buClr>
              <a:buSzPct val="100000"/>
              <a:buFont typeface="Calibri"/>
              <a:buChar char="●"/>
            </a:pPr>
            <a:r>
              <a:rPr lang="en">
                <a:solidFill>
                  <a:schemeClr val="dk1"/>
                </a:solidFill>
                <a:latin typeface="Calibri"/>
                <a:ea typeface="Calibri"/>
                <a:cs typeface="Calibri"/>
                <a:sym typeface="Calibri"/>
              </a:rPr>
              <a:t>Akshata</a:t>
            </a:r>
          </a:p>
          <a:p>
            <a:pPr marL="464790" indent="-309860">
              <a:spcBef>
                <a:spcPts val="0"/>
              </a:spcBef>
              <a:buClr>
                <a:schemeClr val="dk1"/>
              </a:buClr>
              <a:buSzPct val="109090"/>
              <a:buFont typeface="Calibri"/>
              <a:buChar char="●"/>
            </a:pPr>
            <a:r>
              <a:rPr lang="en" sz="1100"/>
              <a:t>It is a “place-based” composite index, based on factors such as household income, employment rates, student academic performance, and crime in the neighborhoods of Boston using census tracts</a:t>
            </a:r>
          </a:p>
          <a:p>
            <a:pPr marL="464790" indent="-300177">
              <a:spcBef>
                <a:spcPts val="0"/>
              </a:spcBef>
              <a:buSzPct val="95454"/>
              <a:buChar char="●"/>
            </a:pPr>
            <a:r>
              <a:rPr lang="en" sz="1100"/>
              <a:t>A composite score is calculated for each of the 177 U.S. Census tracts in the City of Boston, and each tract is then coded into one of five “Opportunity Zones.” Zone 1 includes neighborhoods with higher incomes, higher employment, higher academic performance, lower crime, and lower absenteeism; Zone 5 includes neighborhoods with lower incomes, lower employment, lower academic performance, higher crime, and higher absenteeism.</a:t>
            </a:r>
          </a:p>
          <a:p>
            <a:pPr marL="464790" indent="-300177">
              <a:spcBef>
                <a:spcPts val="0"/>
              </a:spcBef>
              <a:buSzPct val="95454"/>
              <a:buChar char="●"/>
            </a:pPr>
            <a:r>
              <a:rPr lang="en" sz="1100"/>
              <a:t>In the current version of the index, each indicator is weighted equally, but we have more academic and crime indicators, weighting those two areas heavier </a:t>
            </a:r>
          </a:p>
        </p:txBody>
      </p:sp>
      <p:sp>
        <p:nvSpPr>
          <p:cNvPr id="260" name="Shape 260"/>
          <p:cNvSpPr txBox="1">
            <a:spLocks noGrp="1"/>
          </p:cNvSpPr>
          <p:nvPr>
            <p:ph type="sldNum" idx="12"/>
          </p:nvPr>
        </p:nvSpPr>
        <p:spPr>
          <a:xfrm>
            <a:off x="3956550" y="8817904"/>
            <a:ext cx="3026832" cy="465795"/>
          </a:xfrm>
          <a:prstGeom prst="rect">
            <a:avLst/>
          </a:prstGeom>
          <a:noFill/>
          <a:ln>
            <a:noFill/>
          </a:ln>
        </p:spPr>
        <p:txBody>
          <a:bodyPr lIns="92943" tIns="46459" rIns="92943" bIns="46459" anchor="b" anchorCtr="0">
            <a:noAutofit/>
          </a:bodyPr>
          <a:lstStyle/>
          <a:p>
            <a:pPr>
              <a:spcBef>
                <a:spcPts val="0"/>
              </a:spcBef>
              <a:buSzPct val="25000"/>
            </a:pPr>
            <a:fld id="{00000000-1234-1234-1234-123412341234}" type="slidenum">
              <a:rPr lang="en">
                <a:solidFill>
                  <a:schemeClr val="dk1"/>
                </a:solidFill>
                <a:latin typeface="Calibri"/>
                <a:ea typeface="Calibri"/>
                <a:cs typeface="Calibri"/>
                <a:sym typeface="Calibri"/>
              </a:rPr>
              <a:pPr>
                <a:spcBef>
                  <a:spcPts val="0"/>
                </a:spcBef>
                <a:buSzPct val="25000"/>
              </a:pPr>
              <a:t>6</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365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403350" y="1160463"/>
            <a:ext cx="4178300" cy="3133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9" name="Shape 259"/>
          <p:cNvSpPr txBox="1">
            <a:spLocks noGrp="1"/>
          </p:cNvSpPr>
          <p:nvPr>
            <p:ph type="body" idx="1"/>
          </p:nvPr>
        </p:nvSpPr>
        <p:spPr>
          <a:xfrm>
            <a:off x="698501" y="4467781"/>
            <a:ext cx="5587999" cy="3655457"/>
          </a:xfrm>
          <a:prstGeom prst="rect">
            <a:avLst/>
          </a:prstGeom>
          <a:noFill/>
          <a:ln>
            <a:noFill/>
          </a:ln>
        </p:spPr>
        <p:txBody>
          <a:bodyPr lIns="92943" tIns="46459" rIns="92943" bIns="46459" anchor="t" anchorCtr="0">
            <a:noAutofit/>
          </a:bodyPr>
          <a:lstStyle/>
          <a:p>
            <a:pPr marL="464790" indent="-309860">
              <a:spcBef>
                <a:spcPts val="0"/>
              </a:spcBef>
              <a:buClr>
                <a:schemeClr val="dk1"/>
              </a:buClr>
              <a:buSzPct val="100000"/>
              <a:buFont typeface="Calibri"/>
              <a:buChar char="●"/>
            </a:pPr>
            <a:r>
              <a:rPr lang="en">
                <a:solidFill>
                  <a:schemeClr val="dk1"/>
                </a:solidFill>
                <a:latin typeface="Calibri"/>
                <a:ea typeface="Calibri"/>
                <a:cs typeface="Calibri"/>
                <a:sym typeface="Calibri"/>
              </a:rPr>
              <a:t>Akshata</a:t>
            </a:r>
          </a:p>
          <a:p>
            <a:pPr marL="464790" indent="-309860">
              <a:spcBef>
                <a:spcPts val="0"/>
              </a:spcBef>
              <a:buClr>
                <a:schemeClr val="dk1"/>
              </a:buClr>
              <a:buSzPct val="109090"/>
              <a:buFont typeface="Calibri"/>
              <a:buChar char="●"/>
            </a:pPr>
            <a:r>
              <a:rPr lang="en" sz="1100"/>
              <a:t>It is a “place-based” composite index, based on factors such as household income, employment rates, student academic performance, and crime in the neighborhoods of Boston using census tracts</a:t>
            </a:r>
          </a:p>
          <a:p>
            <a:pPr marL="464790" indent="-300177">
              <a:spcBef>
                <a:spcPts val="0"/>
              </a:spcBef>
              <a:buSzPct val="95454"/>
              <a:buChar char="●"/>
            </a:pPr>
            <a:r>
              <a:rPr lang="en" sz="1100"/>
              <a:t>A composite score is calculated for each of the 177 U.S. Census tracts in the City of Boston, and each tract is then coded into one of five “Opportunity Zones.” Zone 1 includes neighborhoods with higher incomes, higher employment, higher academic performance, lower crime, and lower absenteeism; Zone 5 includes neighborhoods with lower incomes, lower employment, lower academic performance, higher crime, and higher absenteeism.</a:t>
            </a:r>
          </a:p>
          <a:p>
            <a:pPr marL="464790" indent="-300177">
              <a:spcBef>
                <a:spcPts val="0"/>
              </a:spcBef>
              <a:buSzPct val="95454"/>
              <a:buChar char="●"/>
            </a:pPr>
            <a:r>
              <a:rPr lang="en" sz="1100"/>
              <a:t>In the current version of the index, each indicator is weighted equally, but we have more academic and crime indicators, weighting those two areas heavier </a:t>
            </a:r>
          </a:p>
        </p:txBody>
      </p:sp>
      <p:sp>
        <p:nvSpPr>
          <p:cNvPr id="260" name="Shape 260"/>
          <p:cNvSpPr txBox="1">
            <a:spLocks noGrp="1"/>
          </p:cNvSpPr>
          <p:nvPr>
            <p:ph type="sldNum" idx="12"/>
          </p:nvPr>
        </p:nvSpPr>
        <p:spPr>
          <a:xfrm>
            <a:off x="3956550" y="8817904"/>
            <a:ext cx="3026832" cy="465795"/>
          </a:xfrm>
          <a:prstGeom prst="rect">
            <a:avLst/>
          </a:prstGeom>
          <a:noFill/>
          <a:ln>
            <a:noFill/>
          </a:ln>
        </p:spPr>
        <p:txBody>
          <a:bodyPr lIns="92943" tIns="46459" rIns="92943" bIns="46459" anchor="b" anchorCtr="0">
            <a:noAutofit/>
          </a:bodyPr>
          <a:lstStyle/>
          <a:p>
            <a:pPr>
              <a:spcBef>
                <a:spcPts val="0"/>
              </a:spcBef>
              <a:buSzPct val="25000"/>
            </a:pPr>
            <a:fld id="{00000000-1234-1234-1234-123412341234}" type="slidenum">
              <a:rPr lang="en">
                <a:solidFill>
                  <a:schemeClr val="dk1"/>
                </a:solidFill>
                <a:latin typeface="Calibri"/>
                <a:ea typeface="Calibri"/>
                <a:cs typeface="Calibri"/>
                <a:sym typeface="Calibri"/>
              </a:rPr>
              <a:pPr>
                <a:spcBef>
                  <a:spcPts val="0"/>
                </a:spcBef>
                <a:buSzPct val="25000"/>
              </a:pPr>
              <a:t>7</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71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403350" y="1160463"/>
            <a:ext cx="4178300" cy="31337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9" name="Shape 259"/>
          <p:cNvSpPr txBox="1">
            <a:spLocks noGrp="1"/>
          </p:cNvSpPr>
          <p:nvPr>
            <p:ph type="body" idx="1"/>
          </p:nvPr>
        </p:nvSpPr>
        <p:spPr>
          <a:xfrm>
            <a:off x="698501" y="4467781"/>
            <a:ext cx="5587999" cy="3655457"/>
          </a:xfrm>
          <a:prstGeom prst="rect">
            <a:avLst/>
          </a:prstGeom>
          <a:noFill/>
          <a:ln>
            <a:noFill/>
          </a:ln>
        </p:spPr>
        <p:txBody>
          <a:bodyPr lIns="92943" tIns="46459" rIns="92943" bIns="46459" anchor="t" anchorCtr="0">
            <a:noAutofit/>
          </a:bodyPr>
          <a:lstStyle/>
          <a:p>
            <a:pPr marL="464790" indent="-309860">
              <a:spcBef>
                <a:spcPts val="0"/>
              </a:spcBef>
              <a:buClr>
                <a:schemeClr val="dk1"/>
              </a:buClr>
              <a:buSzPct val="100000"/>
              <a:buFont typeface="Calibri"/>
              <a:buChar char="●"/>
            </a:pPr>
            <a:r>
              <a:rPr lang="en">
                <a:solidFill>
                  <a:schemeClr val="dk1"/>
                </a:solidFill>
                <a:latin typeface="Calibri"/>
                <a:ea typeface="Calibri"/>
                <a:cs typeface="Calibri"/>
                <a:sym typeface="Calibri"/>
              </a:rPr>
              <a:t>Akshata</a:t>
            </a:r>
          </a:p>
          <a:p>
            <a:pPr marL="464790" indent="-309860">
              <a:spcBef>
                <a:spcPts val="0"/>
              </a:spcBef>
              <a:buClr>
                <a:schemeClr val="dk1"/>
              </a:buClr>
              <a:buSzPct val="109090"/>
              <a:buFont typeface="Calibri"/>
              <a:buChar char="●"/>
            </a:pPr>
            <a:r>
              <a:rPr lang="en" sz="1100"/>
              <a:t>It is a “place-based” composite index, based on factors such as household income, employment rates, student academic performance, and crime in the neighborhoods of Boston using census tracts</a:t>
            </a:r>
          </a:p>
          <a:p>
            <a:pPr marL="464790" indent="-300177">
              <a:spcBef>
                <a:spcPts val="0"/>
              </a:spcBef>
              <a:buSzPct val="95454"/>
              <a:buChar char="●"/>
            </a:pPr>
            <a:r>
              <a:rPr lang="en" sz="1100"/>
              <a:t>A composite score is calculated for each of the 177 U.S. Census tracts in the City of Boston, and each tract is then coded into one of five “Opportunity Zones.” Zone 1 includes neighborhoods with higher incomes, higher employment, higher academic performance, lower crime, and lower absenteeism; Zone 5 includes neighborhoods with lower incomes, lower employment, lower academic performance, higher crime, and higher absenteeism.</a:t>
            </a:r>
          </a:p>
          <a:p>
            <a:pPr marL="464790" indent="-300177">
              <a:spcBef>
                <a:spcPts val="0"/>
              </a:spcBef>
              <a:buSzPct val="95454"/>
              <a:buChar char="●"/>
            </a:pPr>
            <a:r>
              <a:rPr lang="en" sz="1100"/>
              <a:t>In the current version of the index, each indicator is weighted equally, but we have more academic and crime indicators, weighting those two areas heavier </a:t>
            </a:r>
          </a:p>
        </p:txBody>
      </p:sp>
      <p:sp>
        <p:nvSpPr>
          <p:cNvPr id="260" name="Shape 260"/>
          <p:cNvSpPr txBox="1">
            <a:spLocks noGrp="1"/>
          </p:cNvSpPr>
          <p:nvPr>
            <p:ph type="sldNum" idx="12"/>
          </p:nvPr>
        </p:nvSpPr>
        <p:spPr>
          <a:xfrm>
            <a:off x="3956550" y="8817904"/>
            <a:ext cx="3026832" cy="465795"/>
          </a:xfrm>
          <a:prstGeom prst="rect">
            <a:avLst/>
          </a:prstGeom>
          <a:noFill/>
          <a:ln>
            <a:noFill/>
          </a:ln>
        </p:spPr>
        <p:txBody>
          <a:bodyPr lIns="92943" tIns="46459" rIns="92943" bIns="46459" anchor="b" anchorCtr="0">
            <a:noAutofit/>
          </a:bodyPr>
          <a:lstStyle/>
          <a:p>
            <a:pPr>
              <a:spcBef>
                <a:spcPts val="0"/>
              </a:spcBef>
              <a:buSzPct val="25000"/>
            </a:pPr>
            <a:fld id="{00000000-1234-1234-1234-123412341234}" type="slidenum">
              <a:rPr lang="en">
                <a:solidFill>
                  <a:schemeClr val="dk1"/>
                </a:solidFill>
                <a:latin typeface="Calibri"/>
                <a:ea typeface="Calibri"/>
                <a:cs typeface="Calibri"/>
                <a:sym typeface="Calibri"/>
              </a:rPr>
              <a:pPr>
                <a:spcBef>
                  <a:spcPts val="0"/>
                </a:spcBef>
                <a:buSzPct val="25000"/>
              </a:pPr>
              <a:t>8</a:t>
            </a:fld>
            <a:endParaRPr lang="en">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643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neighborhood</a:t>
            </a:r>
            <a:r>
              <a:rPr lang="en-US" baseline="0" dirty="0" smtClean="0"/>
              <a:t> disparities is the “inequitable consequence of living in a particular neighborhood.”  The NOI wants to account for the </a:t>
            </a:r>
            <a:r>
              <a:rPr lang="en-US" baseline="0" dirty="0" err="1" smtClean="0"/>
              <a:t>unrandom</a:t>
            </a:r>
            <a:r>
              <a:rPr lang="en-US" baseline="0" dirty="0" smtClean="0"/>
              <a:t> nature of place</a:t>
            </a:r>
            <a:endParaRPr lang="en-US" dirty="0"/>
          </a:p>
        </p:txBody>
      </p:sp>
      <p:sp>
        <p:nvSpPr>
          <p:cNvPr id="4" name="Slide Number Placeholder 3"/>
          <p:cNvSpPr>
            <a:spLocks noGrp="1"/>
          </p:cNvSpPr>
          <p:nvPr>
            <p:ph type="sldNum" sz="quarter" idx="10"/>
          </p:nvPr>
        </p:nvSpPr>
        <p:spPr/>
        <p:txBody>
          <a:bodyPr/>
          <a:lstStyle/>
          <a:p>
            <a:pPr>
              <a:defRPr/>
            </a:pPr>
            <a:fld id="{70112E5F-F4E7-481C-AF06-3F3C199A30D5}" type="slidenum">
              <a:rPr lang="en-US" altLang="en-US" smtClean="0"/>
              <a:pPr>
                <a:defRPr/>
              </a:pPr>
              <a:t>9</a:t>
            </a:fld>
            <a:endParaRPr lang="en-US" altLang="en-US" dirty="0"/>
          </a:p>
        </p:txBody>
      </p:sp>
    </p:spTree>
    <p:extLst>
      <p:ext uri="{BB962C8B-B14F-4D97-AF65-F5344CB8AC3E}">
        <p14:creationId xmlns:p14="http://schemas.microsoft.com/office/powerpoint/2010/main" val="216635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BEED5A-7393-465D-A89A-4A89778A9C62}" type="datetime1">
              <a:rPr lang="en-US" altLang="en-US"/>
              <a:pPr>
                <a:defRPr/>
              </a:pPr>
              <a:t>10/31/2017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DRAFT_2.26.14</a:t>
            </a:r>
          </a:p>
        </p:txBody>
      </p:sp>
      <p:sp>
        <p:nvSpPr>
          <p:cNvPr id="6" name="Slide Number Placeholder 5"/>
          <p:cNvSpPr>
            <a:spLocks noGrp="1"/>
          </p:cNvSpPr>
          <p:nvPr>
            <p:ph type="sldNum" sz="quarter" idx="12"/>
          </p:nvPr>
        </p:nvSpPr>
        <p:spPr/>
        <p:txBody>
          <a:bodyPr/>
          <a:lstStyle>
            <a:lvl1pPr>
              <a:defRPr/>
            </a:lvl1pPr>
          </a:lstStyle>
          <a:p>
            <a:pPr>
              <a:defRPr/>
            </a:pPr>
            <a:fld id="{FBFDD36E-9F55-4422-BFF9-D2F1FFC73A59}" type="slidenum">
              <a:rPr lang="en-US" altLang="en-US"/>
              <a:pPr>
                <a:defRPr/>
              </a:pPr>
              <a:t>‹#›</a:t>
            </a:fld>
            <a:endParaRPr lang="en-US" altLang="en-US" dirty="0"/>
          </a:p>
        </p:txBody>
      </p:sp>
    </p:spTree>
    <p:extLst>
      <p:ext uri="{BB962C8B-B14F-4D97-AF65-F5344CB8AC3E}">
        <p14:creationId xmlns:p14="http://schemas.microsoft.com/office/powerpoint/2010/main" val="4762541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196D61-6034-4AE6-B7EE-DBCE08761986}" type="datetime1">
              <a:rPr lang="en-US" altLang="en-US"/>
              <a:pPr>
                <a:defRPr/>
              </a:pPr>
              <a:t>10/31/2017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DRAFT_2.26.14</a:t>
            </a:r>
          </a:p>
        </p:txBody>
      </p:sp>
      <p:sp>
        <p:nvSpPr>
          <p:cNvPr id="6" name="Slide Number Placeholder 5"/>
          <p:cNvSpPr>
            <a:spLocks noGrp="1"/>
          </p:cNvSpPr>
          <p:nvPr>
            <p:ph type="sldNum" sz="quarter" idx="12"/>
          </p:nvPr>
        </p:nvSpPr>
        <p:spPr/>
        <p:txBody>
          <a:bodyPr/>
          <a:lstStyle>
            <a:lvl1pPr>
              <a:defRPr/>
            </a:lvl1pPr>
          </a:lstStyle>
          <a:p>
            <a:pPr>
              <a:defRPr/>
            </a:pPr>
            <a:fld id="{C56B1E20-13B2-468C-8F79-7509E079E57F}" type="slidenum">
              <a:rPr lang="en-US" altLang="en-US"/>
              <a:pPr>
                <a:defRPr/>
              </a:pPr>
              <a:t>‹#›</a:t>
            </a:fld>
            <a:endParaRPr lang="en-US" altLang="en-US" dirty="0"/>
          </a:p>
        </p:txBody>
      </p:sp>
    </p:spTree>
    <p:extLst>
      <p:ext uri="{BB962C8B-B14F-4D97-AF65-F5344CB8AC3E}">
        <p14:creationId xmlns:p14="http://schemas.microsoft.com/office/powerpoint/2010/main" val="3506228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67191F-05BB-49B2-9BD7-D38937F9E2A4}" type="datetime1">
              <a:rPr lang="en-US" altLang="en-US"/>
              <a:pPr>
                <a:defRPr/>
              </a:pPr>
              <a:t>10/31/2017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DRAFT_2.26.14</a:t>
            </a:r>
          </a:p>
        </p:txBody>
      </p:sp>
      <p:sp>
        <p:nvSpPr>
          <p:cNvPr id="6" name="Slide Number Placeholder 5"/>
          <p:cNvSpPr>
            <a:spLocks noGrp="1"/>
          </p:cNvSpPr>
          <p:nvPr>
            <p:ph type="sldNum" sz="quarter" idx="12"/>
          </p:nvPr>
        </p:nvSpPr>
        <p:spPr/>
        <p:txBody>
          <a:bodyPr/>
          <a:lstStyle>
            <a:lvl1pPr>
              <a:defRPr/>
            </a:lvl1pPr>
          </a:lstStyle>
          <a:p>
            <a:pPr>
              <a:defRPr/>
            </a:pPr>
            <a:fld id="{A9A47E6F-3B6D-46C6-9766-88FDD1BAECED}" type="slidenum">
              <a:rPr lang="en-US" altLang="en-US"/>
              <a:pPr>
                <a:defRPr/>
              </a:pPr>
              <a:t>‹#›</a:t>
            </a:fld>
            <a:endParaRPr lang="en-US" altLang="en-US" dirty="0"/>
          </a:p>
        </p:txBody>
      </p:sp>
    </p:spTree>
    <p:extLst>
      <p:ext uri="{BB962C8B-B14F-4D97-AF65-F5344CB8AC3E}">
        <p14:creationId xmlns:p14="http://schemas.microsoft.com/office/powerpoint/2010/main" val="39834615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R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pitchFamily="34" charset="0"/>
              </a:defRPr>
            </a:lvl2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2"/>
          </p:nvPr>
        </p:nvSpPr>
        <p:spPr>
          <a:xfrm>
            <a:off x="981077" y="6057901"/>
            <a:ext cx="7248524" cy="366714"/>
          </a:xfrm>
        </p:spPr>
        <p:txBody>
          <a:bodyPr anchor="b"/>
          <a:lstStyle>
            <a:lvl1pPr marL="0" indent="0">
              <a:spcAft>
                <a:spcPts val="0"/>
              </a:spcAft>
              <a:buNone/>
              <a:defRPr sz="1000" b="0" i="1"/>
            </a:lvl1pPr>
            <a:lvl4pPr>
              <a:defRPr sz="1400"/>
            </a:lvl4pPr>
            <a:lvl5pPr>
              <a:defRPr sz="1400"/>
            </a:lvl5pPr>
          </a:lstStyle>
          <a:p>
            <a:pPr lvl="0"/>
            <a:r>
              <a:rPr lang="en-US" smtClean="0"/>
              <a:t>Click to edit Master text styles</a:t>
            </a:r>
          </a:p>
        </p:txBody>
      </p:sp>
      <p:sp>
        <p:nvSpPr>
          <p:cNvPr id="5" name="Footer Placeholder 15"/>
          <p:cNvSpPr>
            <a:spLocks noGrp="1"/>
          </p:cNvSpPr>
          <p:nvPr>
            <p:ph type="ftr" sz="quarter" idx="13"/>
          </p:nvPr>
        </p:nvSpPr>
        <p:spPr/>
        <p:txBody>
          <a:bodyPr/>
          <a:lstStyle>
            <a:lvl1pPr>
              <a:defRPr/>
            </a:lvl1pPr>
          </a:lstStyle>
          <a:p>
            <a:r>
              <a:rPr lang="en-US"/>
              <a:t>EDUCATION RESOURCE STRATEGIES, INC.</a:t>
            </a:r>
          </a:p>
        </p:txBody>
      </p:sp>
      <p:sp>
        <p:nvSpPr>
          <p:cNvPr id="6" name="Slide Number Placeholder 16"/>
          <p:cNvSpPr>
            <a:spLocks noGrp="1"/>
          </p:cNvSpPr>
          <p:nvPr>
            <p:ph type="sldNum" sz="quarter" idx="14"/>
          </p:nvPr>
        </p:nvSpPr>
        <p:spPr/>
        <p:txBody>
          <a:bodyPr/>
          <a:lstStyle>
            <a:lvl1pPr>
              <a:defRPr/>
            </a:lvl1pPr>
          </a:lstStyle>
          <a:p>
            <a:fld id="{AA95AB69-0C9D-4C61-B7E8-B688206CFA01}" type="slidenum">
              <a:rPr lang="en-US"/>
              <a:pPr/>
              <a:t>‹#›</a:t>
            </a:fld>
            <a:endParaRPr lang="en-US"/>
          </a:p>
        </p:txBody>
      </p:sp>
    </p:spTree>
    <p:extLst>
      <p:ext uri="{BB962C8B-B14F-4D97-AF65-F5344CB8AC3E}">
        <p14:creationId xmlns:p14="http://schemas.microsoft.com/office/powerpoint/2010/main" val="22338310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CC91E7-E634-40F7-8F8C-0D515DCE9505}" type="datetime1">
              <a:rPr lang="en-US" altLang="en-US"/>
              <a:pPr>
                <a:defRPr/>
              </a:pPr>
              <a:t>10/31/2017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DRAFT_2.26.14</a:t>
            </a:r>
          </a:p>
        </p:txBody>
      </p:sp>
      <p:sp>
        <p:nvSpPr>
          <p:cNvPr id="6" name="Slide Number Placeholder 5"/>
          <p:cNvSpPr>
            <a:spLocks noGrp="1"/>
          </p:cNvSpPr>
          <p:nvPr>
            <p:ph type="sldNum" sz="quarter" idx="12"/>
          </p:nvPr>
        </p:nvSpPr>
        <p:spPr/>
        <p:txBody>
          <a:bodyPr/>
          <a:lstStyle>
            <a:lvl1pPr>
              <a:defRPr/>
            </a:lvl1pPr>
          </a:lstStyle>
          <a:p>
            <a:pPr>
              <a:defRPr/>
            </a:pPr>
            <a:fld id="{0FB4B81A-C1DD-420B-B700-E3247CD2341E}" type="slidenum">
              <a:rPr lang="en-US" altLang="en-US"/>
              <a:pPr>
                <a:defRPr/>
              </a:pPr>
              <a:t>‹#›</a:t>
            </a:fld>
            <a:endParaRPr lang="en-US" altLang="en-US"/>
          </a:p>
        </p:txBody>
      </p:sp>
    </p:spTree>
    <p:extLst>
      <p:ext uri="{BB962C8B-B14F-4D97-AF65-F5344CB8AC3E}">
        <p14:creationId xmlns:p14="http://schemas.microsoft.com/office/powerpoint/2010/main" val="12902405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DDF79C-E9FD-49ED-BB37-38F5C3B4909E}"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98362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DF79C-E9FD-49ED-BB37-38F5C3B4909E}"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11608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DF79C-E9FD-49ED-BB37-38F5C3B4909E}"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41465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DDF79C-E9FD-49ED-BB37-38F5C3B4909E}"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736459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DDF79C-E9FD-49ED-BB37-38F5C3B4909E}"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445578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DF79C-E9FD-49ED-BB37-38F5C3B4909E}"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2134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PS 2014">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CCEF45A-6513-447D-A983-1BD780A6060C}" type="datetime1">
              <a:rPr lang="en-US" altLang="en-US"/>
              <a:pPr>
                <a:defRPr/>
              </a:pPr>
              <a:t>10/31/2017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DRAFT_2.26.14</a:t>
            </a:r>
          </a:p>
        </p:txBody>
      </p:sp>
      <p:sp>
        <p:nvSpPr>
          <p:cNvPr id="6" name="Slide Number Placeholder 5"/>
          <p:cNvSpPr>
            <a:spLocks noGrp="1"/>
          </p:cNvSpPr>
          <p:nvPr>
            <p:ph type="sldNum" sz="quarter" idx="12"/>
          </p:nvPr>
        </p:nvSpPr>
        <p:spPr/>
        <p:txBody>
          <a:bodyPr/>
          <a:lstStyle>
            <a:lvl1pPr>
              <a:defRPr/>
            </a:lvl1pPr>
          </a:lstStyle>
          <a:p>
            <a:pPr>
              <a:defRPr/>
            </a:pPr>
            <a:fld id="{17A289C7-2F00-4090-9646-7AAD9F1DA9F5}" type="slidenum">
              <a:rPr lang="en-US" altLang="en-US"/>
              <a:pPr>
                <a:defRPr/>
              </a:pPr>
              <a:t>‹#›</a:t>
            </a:fld>
            <a:endParaRPr lang="en-US" altLang="en-US" dirty="0"/>
          </a:p>
        </p:txBody>
      </p:sp>
      <p:sp>
        <p:nvSpPr>
          <p:cNvPr id="7" name="Rectangle 6"/>
          <p:cNvSpPr/>
          <p:nvPr userDrawn="1"/>
        </p:nvSpPr>
        <p:spPr>
          <a:xfrm>
            <a:off x="0" y="0"/>
            <a:ext cx="9167813" cy="47307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algn="ctr" defTabSz="456940" fontAlgn="auto">
              <a:spcBef>
                <a:spcPts val="0"/>
              </a:spcBef>
              <a:spcAft>
                <a:spcPts val="0"/>
              </a:spcAft>
              <a:defRPr/>
            </a:pPr>
            <a:endParaRPr lang="en-US" dirty="0"/>
          </a:p>
        </p:txBody>
      </p:sp>
      <p:sp>
        <p:nvSpPr>
          <p:cNvPr id="8" name="TextBox 9"/>
          <p:cNvSpPr txBox="1">
            <a:spLocks noChangeArrowheads="1"/>
          </p:cNvSpPr>
          <p:nvPr userDrawn="1"/>
        </p:nvSpPr>
        <p:spPr bwMode="auto">
          <a:xfrm>
            <a:off x="123825" y="58738"/>
            <a:ext cx="2758984" cy="338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8" tIns="45694" rIns="91388" bIns="45694">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600" dirty="0">
                <a:solidFill>
                  <a:schemeClr val="bg1"/>
                </a:solidFill>
                <a:latin typeface="Century Gothic" pitchFamily="34" charset="0"/>
              </a:rPr>
              <a:t>BOSTON PUBLIC </a:t>
            </a:r>
            <a:r>
              <a:rPr lang="en-US" altLang="en-US" sz="1600" dirty="0" smtClean="0">
                <a:solidFill>
                  <a:schemeClr val="bg1"/>
                </a:solidFill>
                <a:latin typeface="Century Gothic" pitchFamily="34" charset="0"/>
              </a:rPr>
              <a:t>SCHOOLS</a:t>
            </a:r>
            <a:endParaRPr lang="en-US" altLang="en-US" sz="1400" i="1" dirty="0">
              <a:solidFill>
                <a:schemeClr val="bg1"/>
              </a:solidFill>
              <a:latin typeface="Georgia" pitchFamily="18" charset="0"/>
            </a:endParaRPr>
          </a:p>
        </p:txBody>
      </p:sp>
      <p:sp>
        <p:nvSpPr>
          <p:cNvPr id="10" name="Title 1"/>
          <p:cNvSpPr>
            <a:spLocks noGrp="1"/>
          </p:cNvSpPr>
          <p:nvPr>
            <p:ph type="title"/>
          </p:nvPr>
        </p:nvSpPr>
        <p:spPr>
          <a:xfrm>
            <a:off x="253313" y="591309"/>
            <a:ext cx="8229600" cy="586855"/>
          </a:xfrm>
        </p:spPr>
        <p:txBody>
          <a:bodyPr/>
          <a:lstStyle>
            <a:lvl1pPr algn="l" defTabSz="455613" rtl="0" eaLnBrk="1" fontAlgn="base" hangingPunct="1">
              <a:spcBef>
                <a:spcPct val="0"/>
              </a:spcBef>
              <a:spcAft>
                <a:spcPct val="0"/>
              </a:spcAft>
              <a:buFontTx/>
              <a:buNone/>
              <a:defRPr lang="en-US" sz="2800" b="1" kern="1200" dirty="0">
                <a:solidFill>
                  <a:srgbClr val="428BE3"/>
                </a:solidFill>
                <a:latin typeface="Century Gothic" pitchFamily="34" charset="0"/>
                <a:ea typeface="MS PGothic" pitchFamily="34" charset="-128"/>
                <a:cs typeface="+mn-cs"/>
              </a:defRPr>
            </a:lvl1pPr>
          </a:lstStyle>
          <a:p>
            <a:r>
              <a:rPr lang="en-US" smtClean="0"/>
              <a:t>Click to edit Master title style</a:t>
            </a:r>
            <a:endParaRPr lang="en-US" dirty="0"/>
          </a:p>
        </p:txBody>
      </p:sp>
    </p:spTree>
    <p:extLst>
      <p:ext uri="{BB962C8B-B14F-4D97-AF65-F5344CB8AC3E}">
        <p14:creationId xmlns:p14="http://schemas.microsoft.com/office/powerpoint/2010/main" val="24802241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DF79C-E9FD-49ED-BB37-38F5C3B4909E}"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383712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DF79C-E9FD-49ED-BB37-38F5C3B4909E}"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1926239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DF79C-E9FD-49ED-BB37-38F5C3B4909E}"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93092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DF79C-E9FD-49ED-BB37-38F5C3B4909E}"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693332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DF79C-E9FD-49ED-BB37-38F5C3B4909E}"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5C34-6815-4A25-ACA8-C2E346A460EE}" type="slidenum">
              <a:rPr lang="en-US" smtClean="0"/>
              <a:t>‹#›</a:t>
            </a:fld>
            <a:endParaRPr lang="en-US"/>
          </a:p>
        </p:txBody>
      </p:sp>
    </p:spTree>
    <p:extLst>
      <p:ext uri="{BB962C8B-B14F-4D97-AF65-F5344CB8AC3E}">
        <p14:creationId xmlns:p14="http://schemas.microsoft.com/office/powerpoint/2010/main" val="161159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3D834C-1319-4802-9CB8-BF182394ADFD}" type="datetime1">
              <a:rPr lang="en-US" altLang="en-US"/>
              <a:pPr>
                <a:defRPr/>
              </a:pPr>
              <a:t>10/31/2017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DRAFT_2.26.14</a:t>
            </a:r>
          </a:p>
        </p:txBody>
      </p:sp>
      <p:sp>
        <p:nvSpPr>
          <p:cNvPr id="6" name="Slide Number Placeholder 5"/>
          <p:cNvSpPr>
            <a:spLocks noGrp="1"/>
          </p:cNvSpPr>
          <p:nvPr>
            <p:ph type="sldNum" sz="quarter" idx="12"/>
          </p:nvPr>
        </p:nvSpPr>
        <p:spPr/>
        <p:txBody>
          <a:bodyPr/>
          <a:lstStyle>
            <a:lvl1pPr>
              <a:defRPr/>
            </a:lvl1pPr>
          </a:lstStyle>
          <a:p>
            <a:pPr>
              <a:defRPr/>
            </a:pPr>
            <a:fld id="{5F7E12B1-723B-4623-8D9F-19F29D286C06}" type="slidenum">
              <a:rPr lang="en-US" altLang="en-US"/>
              <a:pPr>
                <a:defRPr/>
              </a:pPr>
              <a:t>‹#›</a:t>
            </a:fld>
            <a:endParaRPr lang="en-US" altLang="en-US" dirty="0"/>
          </a:p>
        </p:txBody>
      </p:sp>
    </p:spTree>
    <p:extLst>
      <p:ext uri="{BB962C8B-B14F-4D97-AF65-F5344CB8AC3E}">
        <p14:creationId xmlns:p14="http://schemas.microsoft.com/office/powerpoint/2010/main" val="28418857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0C4647-A5F0-473A-AF93-1AE00A69A1F2}" type="datetime1">
              <a:rPr lang="en-US" altLang="en-US"/>
              <a:pPr>
                <a:defRPr/>
              </a:pPr>
              <a:t>10/31/2017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DRAFT_2.26.14</a:t>
            </a:r>
          </a:p>
        </p:txBody>
      </p:sp>
      <p:sp>
        <p:nvSpPr>
          <p:cNvPr id="7" name="Slide Number Placeholder 5"/>
          <p:cNvSpPr>
            <a:spLocks noGrp="1"/>
          </p:cNvSpPr>
          <p:nvPr>
            <p:ph type="sldNum" sz="quarter" idx="12"/>
          </p:nvPr>
        </p:nvSpPr>
        <p:spPr/>
        <p:txBody>
          <a:bodyPr/>
          <a:lstStyle>
            <a:lvl1pPr>
              <a:defRPr/>
            </a:lvl1pPr>
          </a:lstStyle>
          <a:p>
            <a:pPr>
              <a:defRPr/>
            </a:pPr>
            <a:fld id="{A71B0477-38F4-403B-B413-7A40E1F5AD9A}" type="slidenum">
              <a:rPr lang="en-US" altLang="en-US"/>
              <a:pPr>
                <a:defRPr/>
              </a:pPr>
              <a:t>‹#›</a:t>
            </a:fld>
            <a:endParaRPr lang="en-US" altLang="en-US" dirty="0"/>
          </a:p>
        </p:txBody>
      </p:sp>
    </p:spTree>
    <p:extLst>
      <p:ext uri="{BB962C8B-B14F-4D97-AF65-F5344CB8AC3E}">
        <p14:creationId xmlns:p14="http://schemas.microsoft.com/office/powerpoint/2010/main" val="24949913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0" indent="0">
              <a:buNone/>
              <a:defRPr sz="2000" b="1"/>
            </a:lvl2pPr>
            <a:lvl3pPr marL="913879" indent="0">
              <a:buNone/>
              <a:defRPr sz="1800" b="1"/>
            </a:lvl3pPr>
            <a:lvl4pPr marL="1370816" indent="0">
              <a:buNone/>
              <a:defRPr sz="1600" b="1"/>
            </a:lvl4pPr>
            <a:lvl5pPr marL="1827756" indent="0">
              <a:buNone/>
              <a:defRPr sz="1600" b="1"/>
            </a:lvl5pPr>
            <a:lvl6pPr marL="2284696" indent="0">
              <a:buNone/>
              <a:defRPr sz="1600" b="1"/>
            </a:lvl6pPr>
            <a:lvl7pPr marL="2741634" indent="0">
              <a:buNone/>
              <a:defRPr sz="1600" b="1"/>
            </a:lvl7pPr>
            <a:lvl8pPr marL="3198574" indent="0">
              <a:buNone/>
              <a:defRPr sz="1600" b="1"/>
            </a:lvl8pPr>
            <a:lvl9pPr marL="36555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40" indent="0">
              <a:buNone/>
              <a:defRPr sz="2000" b="1"/>
            </a:lvl2pPr>
            <a:lvl3pPr marL="913879" indent="0">
              <a:buNone/>
              <a:defRPr sz="1800" b="1"/>
            </a:lvl3pPr>
            <a:lvl4pPr marL="1370816" indent="0">
              <a:buNone/>
              <a:defRPr sz="1600" b="1"/>
            </a:lvl4pPr>
            <a:lvl5pPr marL="1827756" indent="0">
              <a:buNone/>
              <a:defRPr sz="1600" b="1"/>
            </a:lvl5pPr>
            <a:lvl6pPr marL="2284696" indent="0">
              <a:buNone/>
              <a:defRPr sz="1600" b="1"/>
            </a:lvl6pPr>
            <a:lvl7pPr marL="2741634" indent="0">
              <a:buNone/>
              <a:defRPr sz="1600" b="1"/>
            </a:lvl7pPr>
            <a:lvl8pPr marL="3198574" indent="0">
              <a:buNone/>
              <a:defRPr sz="1600" b="1"/>
            </a:lvl8pPr>
            <a:lvl9pPr marL="36555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AB061D-56DB-40B9-921C-87A5B095362E}" type="datetime1">
              <a:rPr lang="en-US" altLang="en-US"/>
              <a:pPr>
                <a:defRPr/>
              </a:pPr>
              <a:t>10/31/2017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t>DRAFT_2.26.14</a:t>
            </a:r>
          </a:p>
        </p:txBody>
      </p:sp>
      <p:sp>
        <p:nvSpPr>
          <p:cNvPr id="9" name="Slide Number Placeholder 5"/>
          <p:cNvSpPr>
            <a:spLocks noGrp="1"/>
          </p:cNvSpPr>
          <p:nvPr>
            <p:ph type="sldNum" sz="quarter" idx="12"/>
          </p:nvPr>
        </p:nvSpPr>
        <p:spPr/>
        <p:txBody>
          <a:bodyPr/>
          <a:lstStyle>
            <a:lvl1pPr>
              <a:defRPr/>
            </a:lvl1pPr>
          </a:lstStyle>
          <a:p>
            <a:pPr>
              <a:defRPr/>
            </a:pPr>
            <a:fld id="{42FC8F89-9DBB-43C4-9E21-65BFF29FF454}" type="slidenum">
              <a:rPr lang="en-US" altLang="en-US"/>
              <a:pPr>
                <a:defRPr/>
              </a:pPr>
              <a:t>‹#›</a:t>
            </a:fld>
            <a:endParaRPr lang="en-US" altLang="en-US" dirty="0"/>
          </a:p>
        </p:txBody>
      </p:sp>
    </p:spTree>
    <p:extLst>
      <p:ext uri="{BB962C8B-B14F-4D97-AF65-F5344CB8AC3E}">
        <p14:creationId xmlns:p14="http://schemas.microsoft.com/office/powerpoint/2010/main" val="11760284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BEB7EE-36EB-4DFA-8F07-4F2BB2FE0BE0}" type="datetime1">
              <a:rPr lang="en-US" altLang="en-US"/>
              <a:pPr>
                <a:defRPr/>
              </a:pPr>
              <a:t>10/31/2017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t>DRAFT_2.26.14</a:t>
            </a:r>
          </a:p>
        </p:txBody>
      </p:sp>
      <p:sp>
        <p:nvSpPr>
          <p:cNvPr id="5" name="Slide Number Placeholder 5"/>
          <p:cNvSpPr>
            <a:spLocks noGrp="1"/>
          </p:cNvSpPr>
          <p:nvPr>
            <p:ph type="sldNum" sz="quarter" idx="12"/>
          </p:nvPr>
        </p:nvSpPr>
        <p:spPr/>
        <p:txBody>
          <a:bodyPr/>
          <a:lstStyle>
            <a:lvl1pPr>
              <a:defRPr/>
            </a:lvl1pPr>
          </a:lstStyle>
          <a:p>
            <a:pPr>
              <a:defRPr/>
            </a:pPr>
            <a:fld id="{3F8DD920-8DD6-4214-AD8E-D47A246C61E2}" type="slidenum">
              <a:rPr lang="en-US" altLang="en-US"/>
              <a:pPr>
                <a:defRPr/>
              </a:pPr>
              <a:t>‹#›</a:t>
            </a:fld>
            <a:endParaRPr lang="en-US" altLang="en-US" dirty="0"/>
          </a:p>
        </p:txBody>
      </p:sp>
    </p:spTree>
    <p:extLst>
      <p:ext uri="{BB962C8B-B14F-4D97-AF65-F5344CB8AC3E}">
        <p14:creationId xmlns:p14="http://schemas.microsoft.com/office/powerpoint/2010/main" val="3308747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A557E-B80C-40C2-9F57-6519514EFA16}" type="datetime1">
              <a:rPr lang="en-US" altLang="en-US"/>
              <a:pPr>
                <a:defRPr/>
              </a:pPr>
              <a:t>10/31/2017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t>DRAFT_2.26.14</a:t>
            </a:r>
          </a:p>
        </p:txBody>
      </p:sp>
      <p:sp>
        <p:nvSpPr>
          <p:cNvPr id="4" name="Slide Number Placeholder 5"/>
          <p:cNvSpPr>
            <a:spLocks noGrp="1"/>
          </p:cNvSpPr>
          <p:nvPr>
            <p:ph type="sldNum" sz="quarter" idx="12"/>
          </p:nvPr>
        </p:nvSpPr>
        <p:spPr/>
        <p:txBody>
          <a:bodyPr/>
          <a:lstStyle>
            <a:lvl1pPr>
              <a:defRPr/>
            </a:lvl1pPr>
          </a:lstStyle>
          <a:p>
            <a:pPr>
              <a:defRPr/>
            </a:pPr>
            <a:fld id="{9DD8ADF5-159E-459A-82EB-0D55965545F9}" type="slidenum">
              <a:rPr lang="en-US" altLang="en-US"/>
              <a:pPr>
                <a:defRPr/>
              </a:pPr>
              <a:t>‹#›</a:t>
            </a:fld>
            <a:endParaRPr lang="en-US" altLang="en-US" dirty="0"/>
          </a:p>
        </p:txBody>
      </p:sp>
    </p:spTree>
    <p:extLst>
      <p:ext uri="{BB962C8B-B14F-4D97-AF65-F5344CB8AC3E}">
        <p14:creationId xmlns:p14="http://schemas.microsoft.com/office/powerpoint/2010/main" val="3094960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40" indent="0">
              <a:buNone/>
              <a:defRPr sz="1200"/>
            </a:lvl2pPr>
            <a:lvl3pPr marL="913879" indent="0">
              <a:buNone/>
              <a:defRPr sz="1000"/>
            </a:lvl3pPr>
            <a:lvl4pPr marL="1370816" indent="0">
              <a:buNone/>
              <a:defRPr sz="900"/>
            </a:lvl4pPr>
            <a:lvl5pPr marL="1827756" indent="0">
              <a:buNone/>
              <a:defRPr sz="900"/>
            </a:lvl5pPr>
            <a:lvl6pPr marL="2284696" indent="0">
              <a:buNone/>
              <a:defRPr sz="900"/>
            </a:lvl6pPr>
            <a:lvl7pPr marL="2741634" indent="0">
              <a:buNone/>
              <a:defRPr sz="900"/>
            </a:lvl7pPr>
            <a:lvl8pPr marL="3198574" indent="0">
              <a:buNone/>
              <a:defRPr sz="900"/>
            </a:lvl8pPr>
            <a:lvl9pPr marL="365551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3F1DA1-7B00-4738-BED9-AC6674D2E19D}" type="datetime1">
              <a:rPr lang="en-US" altLang="en-US"/>
              <a:pPr>
                <a:defRPr/>
              </a:pPr>
              <a:t>10/31/2017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DRAFT_2.26.14</a:t>
            </a:r>
          </a:p>
        </p:txBody>
      </p:sp>
      <p:sp>
        <p:nvSpPr>
          <p:cNvPr id="7" name="Slide Number Placeholder 5"/>
          <p:cNvSpPr>
            <a:spLocks noGrp="1"/>
          </p:cNvSpPr>
          <p:nvPr>
            <p:ph type="sldNum" sz="quarter" idx="12"/>
          </p:nvPr>
        </p:nvSpPr>
        <p:spPr/>
        <p:txBody>
          <a:bodyPr/>
          <a:lstStyle>
            <a:lvl1pPr>
              <a:defRPr/>
            </a:lvl1pPr>
          </a:lstStyle>
          <a:p>
            <a:pPr>
              <a:defRPr/>
            </a:pPr>
            <a:fld id="{BF1B8036-2E98-4DE8-8F8C-1B10F7DCD7E2}" type="slidenum">
              <a:rPr lang="en-US" altLang="en-US"/>
              <a:pPr>
                <a:defRPr/>
              </a:pPr>
              <a:t>‹#›</a:t>
            </a:fld>
            <a:endParaRPr lang="en-US" altLang="en-US" dirty="0"/>
          </a:p>
        </p:txBody>
      </p:sp>
    </p:spTree>
    <p:extLst>
      <p:ext uri="{BB962C8B-B14F-4D97-AF65-F5344CB8AC3E}">
        <p14:creationId xmlns:p14="http://schemas.microsoft.com/office/powerpoint/2010/main" val="413183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40" indent="0">
              <a:buNone/>
              <a:defRPr sz="2800"/>
            </a:lvl2pPr>
            <a:lvl3pPr marL="913879" indent="0">
              <a:buNone/>
              <a:defRPr sz="2400"/>
            </a:lvl3pPr>
            <a:lvl4pPr marL="1370816" indent="0">
              <a:buNone/>
              <a:defRPr sz="2000"/>
            </a:lvl4pPr>
            <a:lvl5pPr marL="1827756" indent="0">
              <a:buNone/>
              <a:defRPr sz="2000"/>
            </a:lvl5pPr>
            <a:lvl6pPr marL="2284696" indent="0">
              <a:buNone/>
              <a:defRPr sz="2000"/>
            </a:lvl6pPr>
            <a:lvl7pPr marL="2741634" indent="0">
              <a:buNone/>
              <a:defRPr sz="2000"/>
            </a:lvl7pPr>
            <a:lvl8pPr marL="3198574" indent="0">
              <a:buNone/>
              <a:defRPr sz="2000"/>
            </a:lvl8pPr>
            <a:lvl9pPr marL="3655513"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0" indent="0">
              <a:buNone/>
              <a:defRPr sz="1200"/>
            </a:lvl2pPr>
            <a:lvl3pPr marL="913879" indent="0">
              <a:buNone/>
              <a:defRPr sz="1000"/>
            </a:lvl3pPr>
            <a:lvl4pPr marL="1370816" indent="0">
              <a:buNone/>
              <a:defRPr sz="900"/>
            </a:lvl4pPr>
            <a:lvl5pPr marL="1827756" indent="0">
              <a:buNone/>
              <a:defRPr sz="900"/>
            </a:lvl5pPr>
            <a:lvl6pPr marL="2284696" indent="0">
              <a:buNone/>
              <a:defRPr sz="900"/>
            </a:lvl6pPr>
            <a:lvl7pPr marL="2741634" indent="0">
              <a:buNone/>
              <a:defRPr sz="900"/>
            </a:lvl7pPr>
            <a:lvl8pPr marL="3198574" indent="0">
              <a:buNone/>
              <a:defRPr sz="900"/>
            </a:lvl8pPr>
            <a:lvl9pPr marL="365551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26FD5D-39D3-4AE9-8BEA-96BF0D598CA6}" type="datetime1">
              <a:rPr lang="en-US" altLang="en-US"/>
              <a:pPr>
                <a:defRPr/>
              </a:pPr>
              <a:t>10/31/2017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t>DRAFT_2.26.14</a:t>
            </a:r>
          </a:p>
        </p:txBody>
      </p:sp>
      <p:sp>
        <p:nvSpPr>
          <p:cNvPr id="7" name="Slide Number Placeholder 5"/>
          <p:cNvSpPr>
            <a:spLocks noGrp="1"/>
          </p:cNvSpPr>
          <p:nvPr>
            <p:ph type="sldNum" sz="quarter" idx="12"/>
          </p:nvPr>
        </p:nvSpPr>
        <p:spPr/>
        <p:txBody>
          <a:bodyPr/>
          <a:lstStyle>
            <a:lvl1pPr>
              <a:defRPr/>
            </a:lvl1pPr>
          </a:lstStyle>
          <a:p>
            <a:pPr>
              <a:defRPr/>
            </a:pPr>
            <a:fld id="{BAEC03CB-3C5F-465A-8D8D-823CE572218C}" type="slidenum">
              <a:rPr lang="en-US" altLang="en-US"/>
              <a:pPr>
                <a:defRPr/>
              </a:pPr>
              <a:t>‹#›</a:t>
            </a:fld>
            <a:endParaRPr lang="en-US" altLang="en-US" dirty="0"/>
          </a:p>
        </p:txBody>
      </p:sp>
    </p:spTree>
    <p:extLst>
      <p:ext uri="{BB962C8B-B14F-4D97-AF65-F5344CB8AC3E}">
        <p14:creationId xmlns:p14="http://schemas.microsoft.com/office/powerpoint/2010/main" val="36341067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1812"/>
            <a:ext cx="82296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8" tIns="45694" rIns="91388" bIns="45694" numCol="1" anchor="t"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8" tIns="45694" rIns="91388" bIns="4569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88" tIns="45694" rIns="91388" bIns="45694" numCol="1" anchor="ctr" anchorCtr="0" compatLnSpc="1">
            <a:prstTxWarp prst="textNoShape">
              <a:avLst/>
            </a:prstTxWarp>
          </a:bodyPr>
          <a:lstStyle>
            <a:lvl1pPr>
              <a:defRPr sz="1200">
                <a:solidFill>
                  <a:srgbClr val="898989"/>
                </a:solidFill>
              </a:defRPr>
            </a:lvl1pPr>
          </a:lstStyle>
          <a:p>
            <a:pPr>
              <a:defRPr/>
            </a:pPr>
            <a:fld id="{B6BF9BF2-9285-416D-A66D-05A1792C0DBC}" type="datetime1">
              <a:rPr lang="en-US" altLang="en-US"/>
              <a:pPr>
                <a:defRPr/>
              </a:pPr>
              <a:t>10/31/2017</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88" tIns="45694" rIns="91388" bIns="45694" rtlCol="0" anchor="ctr"/>
          <a:lstStyle>
            <a:lvl1pPr algn="ctr" defTabSz="456940" fontAlgn="auto">
              <a:spcBef>
                <a:spcPts val="0"/>
              </a:spcBef>
              <a:spcAft>
                <a:spcPts val="0"/>
              </a:spcAft>
              <a:defRPr sz="1200">
                <a:solidFill>
                  <a:schemeClr val="tx1">
                    <a:tint val="75000"/>
                  </a:schemeClr>
                </a:solidFill>
                <a:latin typeface="+mn-lt"/>
                <a:ea typeface="+mn-ea"/>
                <a:cs typeface="+mn-cs"/>
              </a:defRPr>
            </a:lvl1pPr>
          </a:lstStyle>
          <a:p>
            <a:pPr>
              <a:defRPr/>
            </a:pPr>
            <a:r>
              <a:rPr lang="en-US"/>
              <a:t>DRAFT_2.26.14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88" tIns="45694" rIns="91388" bIns="45694" numCol="1" anchor="ctr" anchorCtr="0" compatLnSpc="1">
            <a:prstTxWarp prst="textNoShape">
              <a:avLst/>
            </a:prstTxWarp>
          </a:bodyPr>
          <a:lstStyle>
            <a:lvl1pPr algn="r">
              <a:defRPr sz="1200">
                <a:solidFill>
                  <a:srgbClr val="898989"/>
                </a:solidFill>
              </a:defRPr>
            </a:lvl1pPr>
          </a:lstStyle>
          <a:p>
            <a:pPr>
              <a:defRPr/>
            </a:pPr>
            <a:fld id="{C0898BE1-2A13-4623-A514-C7923DE03FBC}" type="slidenum">
              <a:rPr lang="en-US" altLang="en-US"/>
              <a:pPr>
                <a:defRPr/>
              </a:pPr>
              <a:t>‹#›</a:t>
            </a:fld>
            <a:endParaRPr lang="en-US" altLang="en-US" dirty="0"/>
          </a:p>
        </p:txBody>
      </p:sp>
      <p:sp>
        <p:nvSpPr>
          <p:cNvPr id="7" name="Rectangle 6"/>
          <p:cNvSpPr/>
          <p:nvPr userDrawn="1"/>
        </p:nvSpPr>
        <p:spPr>
          <a:xfrm>
            <a:off x="1" y="0"/>
            <a:ext cx="9144000" cy="47307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algn="ctr" defTabSz="456940" fontAlgn="auto">
              <a:spcBef>
                <a:spcPts val="0"/>
              </a:spcBef>
              <a:spcAft>
                <a:spcPts val="0"/>
              </a:spcAft>
              <a:defRPr/>
            </a:pPr>
            <a:endParaRPr lang="en-US" dirty="0"/>
          </a:p>
        </p:txBody>
      </p:sp>
      <p:sp>
        <p:nvSpPr>
          <p:cNvPr id="8" name="TextBox 9"/>
          <p:cNvSpPr txBox="1">
            <a:spLocks noChangeArrowheads="1"/>
          </p:cNvSpPr>
          <p:nvPr userDrawn="1"/>
        </p:nvSpPr>
        <p:spPr bwMode="auto">
          <a:xfrm>
            <a:off x="123825" y="58738"/>
            <a:ext cx="2758984" cy="338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8" tIns="45694" rIns="91388" bIns="45694">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600" dirty="0">
                <a:solidFill>
                  <a:schemeClr val="bg1"/>
                </a:solidFill>
                <a:latin typeface="Century Gothic" pitchFamily="34" charset="0"/>
              </a:rPr>
              <a:t>BOSTON PUBLIC </a:t>
            </a:r>
            <a:r>
              <a:rPr lang="en-US" altLang="en-US" sz="1600" dirty="0" smtClean="0">
                <a:solidFill>
                  <a:schemeClr val="bg1"/>
                </a:solidFill>
                <a:latin typeface="Century Gothic" pitchFamily="34" charset="0"/>
              </a:rPr>
              <a:t>SCHOOLS</a:t>
            </a:r>
            <a:endParaRPr lang="en-US" altLang="en-US" sz="1400" i="1" dirty="0">
              <a:solidFill>
                <a:schemeClr val="bg1"/>
              </a:solidFill>
              <a:latin typeface="Georgia"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Lst>
  <p:timing>
    <p:tnLst>
      <p:par>
        <p:cTn id="1" dur="indefinite" restart="never" nodeType="tmRoot"/>
      </p:par>
    </p:tnLst>
  </p:timing>
  <p:hf hdr="0" ftr="0" dt="0"/>
  <p:txStyles>
    <p:titleStyle>
      <a:lvl1pPr algn="l" defTabSz="455613" rtl="0" eaLnBrk="1" fontAlgn="base" hangingPunct="1">
        <a:spcBef>
          <a:spcPct val="0"/>
        </a:spcBef>
        <a:spcAft>
          <a:spcPct val="0"/>
        </a:spcAft>
        <a:defRPr sz="2800" kern="1200">
          <a:solidFill>
            <a:schemeClr val="accent1"/>
          </a:solidFill>
          <a:latin typeface="+mj-lt"/>
          <a:ea typeface="MS PGothic" charset="0"/>
          <a:cs typeface="MS PGothic" pitchFamily="34" charset="-128"/>
        </a:defRPr>
      </a:lvl1pPr>
      <a:lvl2pPr algn="ctr" defTabSz="455613" rtl="0" eaLnBrk="1" fontAlgn="base" hangingPunct="1">
        <a:spcBef>
          <a:spcPct val="0"/>
        </a:spcBef>
        <a:spcAft>
          <a:spcPct val="0"/>
        </a:spcAft>
        <a:defRPr sz="4400">
          <a:solidFill>
            <a:schemeClr val="tx1"/>
          </a:solidFill>
          <a:latin typeface="Calibri" charset="0"/>
          <a:ea typeface="MS PGothic" charset="0"/>
          <a:cs typeface="MS PGothic" pitchFamily="34" charset="-128"/>
        </a:defRPr>
      </a:lvl2pPr>
      <a:lvl3pPr algn="ctr" defTabSz="455613" rtl="0" eaLnBrk="1" fontAlgn="base" hangingPunct="1">
        <a:spcBef>
          <a:spcPct val="0"/>
        </a:spcBef>
        <a:spcAft>
          <a:spcPct val="0"/>
        </a:spcAft>
        <a:defRPr sz="4400">
          <a:solidFill>
            <a:schemeClr val="tx1"/>
          </a:solidFill>
          <a:latin typeface="Calibri" charset="0"/>
          <a:ea typeface="MS PGothic" charset="0"/>
          <a:cs typeface="MS PGothic" pitchFamily="34" charset="-128"/>
        </a:defRPr>
      </a:lvl3pPr>
      <a:lvl4pPr algn="ctr" defTabSz="455613" rtl="0" eaLnBrk="1" fontAlgn="base" hangingPunct="1">
        <a:spcBef>
          <a:spcPct val="0"/>
        </a:spcBef>
        <a:spcAft>
          <a:spcPct val="0"/>
        </a:spcAft>
        <a:defRPr sz="4400">
          <a:solidFill>
            <a:schemeClr val="tx1"/>
          </a:solidFill>
          <a:latin typeface="Calibri" charset="0"/>
          <a:ea typeface="MS PGothic" charset="0"/>
          <a:cs typeface="MS PGothic" pitchFamily="34" charset="-128"/>
        </a:defRPr>
      </a:lvl4pPr>
      <a:lvl5pPr algn="ctr" defTabSz="455613" rtl="0" eaLnBrk="1" fontAlgn="base" hangingPunct="1">
        <a:spcBef>
          <a:spcPct val="0"/>
        </a:spcBef>
        <a:spcAft>
          <a:spcPct val="0"/>
        </a:spcAft>
        <a:defRPr sz="4400">
          <a:solidFill>
            <a:schemeClr val="tx1"/>
          </a:solidFill>
          <a:latin typeface="Calibri" charset="0"/>
          <a:ea typeface="MS PGothic" charset="0"/>
          <a:cs typeface="MS PGothic" pitchFamily="34" charset="-128"/>
        </a:defRPr>
      </a:lvl5pPr>
      <a:lvl6pPr marL="456940" algn="ctr" defTabSz="45694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879" algn="ctr" defTabSz="45694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0816" algn="ctr" defTabSz="45694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7756" algn="ctr" defTabSz="45694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1" fontAlgn="base" hangingPunct="1">
        <a:spcBef>
          <a:spcPct val="20000"/>
        </a:spcBef>
        <a:spcAft>
          <a:spcPct val="0"/>
        </a:spcAft>
        <a:buFont typeface="Arial" charset="0"/>
        <a:buChar char="•"/>
        <a:defRPr sz="3200" kern="1200">
          <a:solidFill>
            <a:schemeClr val="tx1"/>
          </a:solidFill>
          <a:latin typeface="+mn-lt"/>
          <a:ea typeface="MS PGothic" charset="0"/>
          <a:cs typeface="MS PGothic" pitchFamily="34" charset="-128"/>
        </a:defRPr>
      </a:lvl1pPr>
      <a:lvl2pPr marL="741363" indent="-284163" algn="l" defTabSz="455613" rtl="0" eaLnBrk="1" fontAlgn="base" hangingPunct="1">
        <a:spcBef>
          <a:spcPct val="20000"/>
        </a:spcBef>
        <a:spcAft>
          <a:spcPct val="0"/>
        </a:spcAft>
        <a:buFont typeface="Arial" charset="0"/>
        <a:buChar char="–"/>
        <a:defRPr sz="2800" kern="1200">
          <a:solidFill>
            <a:schemeClr val="tx1"/>
          </a:solidFill>
          <a:latin typeface="+mn-lt"/>
          <a:ea typeface="MS PGothic" charset="0"/>
          <a:cs typeface="MS PGothic" charset="0"/>
        </a:defRPr>
      </a:lvl2pPr>
      <a:lvl3pPr marL="1141413" indent="-227013" algn="l" defTabSz="455613" rtl="0" eaLnBrk="1" fontAlgn="base" hangingPunct="1">
        <a:spcBef>
          <a:spcPct val="20000"/>
        </a:spcBef>
        <a:spcAft>
          <a:spcPct val="0"/>
        </a:spcAft>
        <a:buFont typeface="Arial" charset="0"/>
        <a:buChar char="•"/>
        <a:defRPr sz="2400" kern="1200">
          <a:solidFill>
            <a:schemeClr val="tx1"/>
          </a:solidFill>
          <a:latin typeface="+mn-lt"/>
          <a:ea typeface="MS PGothic" charset="0"/>
          <a:cs typeface="MS PGothic" charset="0"/>
        </a:defRPr>
      </a:lvl3pPr>
      <a:lvl4pPr marL="15986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MS PGothic" charset="0"/>
          <a:cs typeface="MS PGothic" charset="0"/>
        </a:defRPr>
      </a:lvl4pPr>
      <a:lvl5pPr marL="2055813" indent="-227013" algn="l" defTabSz="455613" rtl="0" eaLnBrk="1" fontAlgn="base" hangingPunct="1">
        <a:spcBef>
          <a:spcPct val="20000"/>
        </a:spcBef>
        <a:spcAft>
          <a:spcPct val="0"/>
        </a:spcAft>
        <a:buFont typeface="Arial" charset="0"/>
        <a:buChar char="»"/>
        <a:defRPr sz="2000" kern="1200">
          <a:solidFill>
            <a:schemeClr val="tx1"/>
          </a:solidFill>
          <a:latin typeface="+mn-lt"/>
          <a:ea typeface="MS PGothic" charset="0"/>
          <a:cs typeface="MS PGothic" charset="0"/>
        </a:defRPr>
      </a:lvl5pPr>
      <a:lvl6pPr marL="2513166" indent="-228468" algn="l" defTabSz="456940" rtl="0" eaLnBrk="1" latinLnBrk="0" hangingPunct="1">
        <a:spcBef>
          <a:spcPct val="20000"/>
        </a:spcBef>
        <a:buFont typeface="Arial"/>
        <a:buChar char="•"/>
        <a:defRPr sz="2000" kern="1200">
          <a:solidFill>
            <a:schemeClr val="tx1"/>
          </a:solidFill>
          <a:latin typeface="+mn-lt"/>
          <a:ea typeface="+mn-ea"/>
          <a:cs typeface="+mn-cs"/>
        </a:defRPr>
      </a:lvl6pPr>
      <a:lvl7pPr marL="2970104" indent="-228468" algn="l" defTabSz="456940" rtl="0" eaLnBrk="1" latinLnBrk="0" hangingPunct="1">
        <a:spcBef>
          <a:spcPct val="20000"/>
        </a:spcBef>
        <a:buFont typeface="Arial"/>
        <a:buChar char="•"/>
        <a:defRPr sz="2000" kern="1200">
          <a:solidFill>
            <a:schemeClr val="tx1"/>
          </a:solidFill>
          <a:latin typeface="+mn-lt"/>
          <a:ea typeface="+mn-ea"/>
          <a:cs typeface="+mn-cs"/>
        </a:defRPr>
      </a:lvl7pPr>
      <a:lvl8pPr marL="3427044" indent="-228468" algn="l" defTabSz="456940" rtl="0" eaLnBrk="1" latinLnBrk="0" hangingPunct="1">
        <a:spcBef>
          <a:spcPct val="20000"/>
        </a:spcBef>
        <a:buFont typeface="Arial"/>
        <a:buChar char="•"/>
        <a:defRPr sz="2000" kern="1200">
          <a:solidFill>
            <a:schemeClr val="tx1"/>
          </a:solidFill>
          <a:latin typeface="+mn-lt"/>
          <a:ea typeface="+mn-ea"/>
          <a:cs typeface="+mn-cs"/>
        </a:defRPr>
      </a:lvl8pPr>
      <a:lvl9pPr marL="3883984" indent="-228468" algn="l" defTabSz="45694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0" rtl="0" eaLnBrk="1" latinLnBrk="0" hangingPunct="1">
        <a:defRPr sz="1800" kern="1200">
          <a:solidFill>
            <a:schemeClr val="tx1"/>
          </a:solidFill>
          <a:latin typeface="+mn-lt"/>
          <a:ea typeface="+mn-ea"/>
          <a:cs typeface="+mn-cs"/>
        </a:defRPr>
      </a:lvl1pPr>
      <a:lvl2pPr marL="456940" algn="l" defTabSz="456940" rtl="0" eaLnBrk="1" latinLnBrk="0" hangingPunct="1">
        <a:defRPr sz="1800" kern="1200">
          <a:solidFill>
            <a:schemeClr val="tx1"/>
          </a:solidFill>
          <a:latin typeface="+mn-lt"/>
          <a:ea typeface="+mn-ea"/>
          <a:cs typeface="+mn-cs"/>
        </a:defRPr>
      </a:lvl2pPr>
      <a:lvl3pPr marL="913879" algn="l" defTabSz="456940" rtl="0" eaLnBrk="1" latinLnBrk="0" hangingPunct="1">
        <a:defRPr sz="1800" kern="1200">
          <a:solidFill>
            <a:schemeClr val="tx1"/>
          </a:solidFill>
          <a:latin typeface="+mn-lt"/>
          <a:ea typeface="+mn-ea"/>
          <a:cs typeface="+mn-cs"/>
        </a:defRPr>
      </a:lvl3pPr>
      <a:lvl4pPr marL="1370816" algn="l" defTabSz="456940" rtl="0" eaLnBrk="1" latinLnBrk="0" hangingPunct="1">
        <a:defRPr sz="1800" kern="1200">
          <a:solidFill>
            <a:schemeClr val="tx1"/>
          </a:solidFill>
          <a:latin typeface="+mn-lt"/>
          <a:ea typeface="+mn-ea"/>
          <a:cs typeface="+mn-cs"/>
        </a:defRPr>
      </a:lvl4pPr>
      <a:lvl5pPr marL="1827756" algn="l" defTabSz="456940" rtl="0" eaLnBrk="1" latinLnBrk="0" hangingPunct="1">
        <a:defRPr sz="1800" kern="1200">
          <a:solidFill>
            <a:schemeClr val="tx1"/>
          </a:solidFill>
          <a:latin typeface="+mn-lt"/>
          <a:ea typeface="+mn-ea"/>
          <a:cs typeface="+mn-cs"/>
        </a:defRPr>
      </a:lvl5pPr>
      <a:lvl6pPr marL="2284696" algn="l" defTabSz="456940" rtl="0" eaLnBrk="1" latinLnBrk="0" hangingPunct="1">
        <a:defRPr sz="1800" kern="1200">
          <a:solidFill>
            <a:schemeClr val="tx1"/>
          </a:solidFill>
          <a:latin typeface="+mn-lt"/>
          <a:ea typeface="+mn-ea"/>
          <a:cs typeface="+mn-cs"/>
        </a:defRPr>
      </a:lvl6pPr>
      <a:lvl7pPr marL="2741634" algn="l" defTabSz="456940" rtl="0" eaLnBrk="1" latinLnBrk="0" hangingPunct="1">
        <a:defRPr sz="1800" kern="1200">
          <a:solidFill>
            <a:schemeClr val="tx1"/>
          </a:solidFill>
          <a:latin typeface="+mn-lt"/>
          <a:ea typeface="+mn-ea"/>
          <a:cs typeface="+mn-cs"/>
        </a:defRPr>
      </a:lvl7pPr>
      <a:lvl8pPr marL="3198574" algn="l" defTabSz="456940" rtl="0" eaLnBrk="1" latinLnBrk="0" hangingPunct="1">
        <a:defRPr sz="1800" kern="1200">
          <a:solidFill>
            <a:schemeClr val="tx1"/>
          </a:solidFill>
          <a:latin typeface="+mn-lt"/>
          <a:ea typeface="+mn-ea"/>
          <a:cs typeface="+mn-cs"/>
        </a:defRPr>
      </a:lvl8pPr>
      <a:lvl9pPr marL="3655513" algn="l" defTabSz="4569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DF79C-E9FD-49ED-BB37-38F5C3B4909E}" type="datetimeFigureOut">
              <a:rPr lang="en-US" smtClean="0"/>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05C34-6815-4A25-ACA8-C2E346A460EE}" type="slidenum">
              <a:rPr lang="en-US" smtClean="0"/>
              <a:t>‹#›</a:t>
            </a:fld>
            <a:endParaRPr lang="en-US"/>
          </a:p>
        </p:txBody>
      </p:sp>
    </p:spTree>
    <p:extLst>
      <p:ext uri="{BB962C8B-B14F-4D97-AF65-F5344CB8AC3E}">
        <p14:creationId xmlns:p14="http://schemas.microsoft.com/office/powerpoint/2010/main" val="23811195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2936691"/>
            <a:ext cx="9158400" cy="1578000"/>
          </a:xfrm>
          <a:prstGeom prst="rect">
            <a:avLst/>
          </a:prstGeom>
          <a:solidFill>
            <a:srgbClr val="428BE3"/>
          </a:solidFill>
          <a:ln>
            <a:noFill/>
          </a:ln>
        </p:spPr>
        <p:txBody>
          <a:bodyPr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Shape 147"/>
          <p:cNvSpPr txBox="1">
            <a:spLocks noGrp="1"/>
          </p:cNvSpPr>
          <p:nvPr>
            <p:ph type="ctrTitle"/>
          </p:nvPr>
        </p:nvSpPr>
        <p:spPr>
          <a:xfrm>
            <a:off x="-74175" y="3069391"/>
            <a:ext cx="9144000" cy="719200"/>
          </a:xfrm>
          <a:prstGeom prst="rect">
            <a:avLst/>
          </a:prstGeom>
          <a:noFill/>
          <a:ln>
            <a:noFill/>
          </a:ln>
        </p:spPr>
        <p:txBody>
          <a:bodyPr wrap="square" lIns="91375" tIns="45675" rIns="91375" bIns="45675" anchor="t" anchorCtr="0">
            <a:noAutofit/>
          </a:bodyPr>
          <a:lstStyle/>
          <a:p>
            <a:pPr marL="0" marR="0" lvl="0" indent="0" algn="ctr" rtl="0">
              <a:spcBef>
                <a:spcPts val="0"/>
              </a:spcBef>
              <a:spcAft>
                <a:spcPts val="0"/>
              </a:spcAft>
              <a:buSzPct val="25000"/>
              <a:buNone/>
            </a:pPr>
            <a:r>
              <a:rPr lang="en" sz="3600" b="1" i="0" u="none" strike="noStrike" cap="small">
                <a:solidFill>
                  <a:schemeClr val="lt1"/>
                </a:solidFill>
                <a:latin typeface="Century Gothic"/>
                <a:ea typeface="Century Gothic"/>
                <a:cs typeface="Century Gothic"/>
                <a:sym typeface="Century Gothic"/>
              </a:rPr>
              <a:t>Opportunity Index:</a:t>
            </a:r>
          </a:p>
          <a:p>
            <a:pPr marL="0" marR="0" lvl="0" indent="0" algn="ctr" rtl="0">
              <a:spcBef>
                <a:spcPts val="0"/>
              </a:spcBef>
              <a:spcAft>
                <a:spcPts val="0"/>
              </a:spcAft>
              <a:buSzPct val="25000"/>
              <a:buNone/>
            </a:pPr>
            <a:r>
              <a:rPr lang="en" sz="3600" b="1" cap="small">
                <a:solidFill>
                  <a:schemeClr val="lt1"/>
                </a:solidFill>
                <a:latin typeface="Century Gothic"/>
                <a:ea typeface="Century Gothic"/>
                <a:cs typeface="Century Gothic"/>
                <a:sym typeface="Century Gothic"/>
              </a:rPr>
              <a:t>Policy Presentation to School Committee</a:t>
            </a:r>
          </a:p>
          <a:p>
            <a:pPr marL="0" marR="0" lvl="0" indent="0" algn="l" rtl="0">
              <a:spcBef>
                <a:spcPts val="0"/>
              </a:spcBef>
              <a:spcAft>
                <a:spcPts val="0"/>
              </a:spcAft>
              <a:buSzPct val="25000"/>
              <a:buNone/>
            </a:pPr>
            <a:endParaRPr sz="3600" b="1" cap="small">
              <a:solidFill>
                <a:schemeClr val="lt1"/>
              </a:solidFill>
              <a:latin typeface="Century Gothic"/>
              <a:ea typeface="Century Gothic"/>
              <a:cs typeface="Century Gothic"/>
              <a:sym typeface="Century Gothic"/>
            </a:endParaRPr>
          </a:p>
        </p:txBody>
      </p:sp>
      <p:sp>
        <p:nvSpPr>
          <p:cNvPr id="148" name="Shape 148"/>
          <p:cNvSpPr/>
          <p:nvPr/>
        </p:nvSpPr>
        <p:spPr>
          <a:xfrm>
            <a:off x="1" y="0"/>
            <a:ext cx="9144000" cy="473200"/>
          </a:xfrm>
          <a:prstGeom prst="rect">
            <a:avLst/>
          </a:prstGeom>
          <a:solidFill>
            <a:srgbClr val="FF6600"/>
          </a:solidFill>
          <a:ln>
            <a:noFill/>
          </a:ln>
        </p:spPr>
        <p:txBody>
          <a:bodyPr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9" name="Shape 149" descr="BPS Focus on Children NEW (1).jpg"/>
          <p:cNvPicPr preferRelativeResize="0"/>
          <p:nvPr/>
        </p:nvPicPr>
        <p:blipFill rotWithShape="1">
          <a:blip r:embed="rId3">
            <a:alphaModFix/>
          </a:blip>
          <a:srcRect/>
          <a:stretch/>
        </p:blipFill>
        <p:spPr>
          <a:xfrm>
            <a:off x="3080088" y="863601"/>
            <a:ext cx="1652125" cy="1193255"/>
          </a:xfrm>
          <a:prstGeom prst="rect">
            <a:avLst/>
          </a:prstGeom>
          <a:noFill/>
          <a:ln>
            <a:noFill/>
          </a:ln>
        </p:spPr>
      </p:pic>
      <p:sp>
        <p:nvSpPr>
          <p:cNvPr id="150" name="Shape 150"/>
          <p:cNvSpPr txBox="1"/>
          <p:nvPr/>
        </p:nvSpPr>
        <p:spPr>
          <a:xfrm>
            <a:off x="588250" y="4722733"/>
            <a:ext cx="3690000" cy="1578000"/>
          </a:xfrm>
          <a:prstGeom prst="rect">
            <a:avLst/>
          </a:prstGeom>
          <a:noFill/>
          <a:ln>
            <a:noFill/>
          </a:ln>
        </p:spPr>
        <p:txBody>
          <a:bodyPr wrap="square" lIns="91425" tIns="91425" rIns="91425" bIns="91425" anchor="t" anchorCtr="0">
            <a:noAutofit/>
          </a:bodyPr>
          <a:lstStyle/>
          <a:p>
            <a:pPr lvl="0" rtl="0">
              <a:spcBef>
                <a:spcPts val="0"/>
              </a:spcBef>
              <a:buNone/>
            </a:pPr>
            <a:r>
              <a:rPr lang="en">
                <a:solidFill>
                  <a:schemeClr val="dk1"/>
                </a:solidFill>
              </a:rPr>
              <a:t>Dr. Dan O’Brien, Northeastern University &amp;</a:t>
            </a:r>
          </a:p>
          <a:p>
            <a:pPr lvl="0" rtl="0">
              <a:spcBef>
                <a:spcPts val="0"/>
              </a:spcBef>
              <a:buNone/>
            </a:pPr>
            <a:r>
              <a:rPr lang="en">
                <a:solidFill>
                  <a:schemeClr val="dk1"/>
                </a:solidFill>
              </a:rPr>
              <a:t>Dr. Nancy Hill, Harvard University   </a:t>
            </a:r>
          </a:p>
          <a:p>
            <a:pPr lvl="0" rtl="0">
              <a:spcBef>
                <a:spcPts val="0"/>
              </a:spcBef>
              <a:buClr>
                <a:schemeClr val="dk1"/>
              </a:buClr>
              <a:buFont typeface="Arial"/>
              <a:buNone/>
            </a:pPr>
            <a:r>
              <a:rPr lang="en">
                <a:solidFill>
                  <a:schemeClr val="dk1"/>
                </a:solidFill>
              </a:rPr>
              <a:t>Boston Area Research Initiative (BARI)</a:t>
            </a:r>
          </a:p>
        </p:txBody>
      </p:sp>
      <p:sp>
        <p:nvSpPr>
          <p:cNvPr id="151" name="Shape 151"/>
          <p:cNvSpPr txBox="1"/>
          <p:nvPr/>
        </p:nvSpPr>
        <p:spPr>
          <a:xfrm>
            <a:off x="4995275" y="4722733"/>
            <a:ext cx="3595500" cy="1714400"/>
          </a:xfrm>
          <a:prstGeom prst="rect">
            <a:avLst/>
          </a:prstGeom>
          <a:noFill/>
          <a:ln>
            <a:noFill/>
          </a:ln>
        </p:spPr>
        <p:txBody>
          <a:bodyPr wrap="square" lIns="91425" tIns="91425" rIns="91425" bIns="91425" anchor="t" anchorCtr="0">
            <a:noAutofit/>
          </a:bodyPr>
          <a:lstStyle/>
          <a:p>
            <a:pPr lvl="0" rtl="0">
              <a:spcBef>
                <a:spcPts val="0"/>
              </a:spcBef>
              <a:buNone/>
            </a:pPr>
            <a:r>
              <a:rPr lang="en" dirty="0">
                <a:solidFill>
                  <a:schemeClr val="dk1"/>
                </a:solidFill>
              </a:rPr>
              <a:t>Dr. Colin Rose </a:t>
            </a:r>
          </a:p>
          <a:p>
            <a:pPr lvl="0" rtl="0">
              <a:spcBef>
                <a:spcPts val="0"/>
              </a:spcBef>
              <a:buClr>
                <a:schemeClr val="dk1"/>
              </a:buClr>
              <a:buFont typeface="Arial"/>
              <a:buNone/>
            </a:pPr>
            <a:r>
              <a:rPr lang="en" dirty="0">
                <a:solidFill>
                  <a:schemeClr val="dk1"/>
                </a:solidFill>
              </a:rPr>
              <a:t>Assistant Superintendent </a:t>
            </a:r>
            <a:r>
              <a:rPr lang="en-US" dirty="0" smtClean="0">
                <a:solidFill>
                  <a:schemeClr val="dk1"/>
                </a:solidFill>
              </a:rPr>
              <a:t>of </a:t>
            </a:r>
            <a:r>
              <a:rPr lang="en" dirty="0" smtClean="0">
                <a:solidFill>
                  <a:schemeClr val="dk1"/>
                </a:solidFill>
              </a:rPr>
              <a:t>Opportunity </a:t>
            </a:r>
            <a:r>
              <a:rPr lang="en" dirty="0">
                <a:solidFill>
                  <a:schemeClr val="dk1"/>
                </a:solidFill>
              </a:rPr>
              <a:t>and Achievement </a:t>
            </a:r>
            <a:r>
              <a:rPr lang="en" dirty="0" smtClean="0">
                <a:solidFill>
                  <a:schemeClr val="dk1"/>
                </a:solidFill>
              </a:rPr>
              <a:t>Gaps</a:t>
            </a:r>
            <a:endParaRPr lang="en-US" dirty="0" smtClean="0">
              <a:solidFill>
                <a:schemeClr val="dk1"/>
              </a:solidFill>
            </a:endParaRPr>
          </a:p>
          <a:p>
            <a:pPr lvl="0" rtl="0">
              <a:spcBef>
                <a:spcPts val="0"/>
              </a:spcBef>
              <a:buClr>
                <a:schemeClr val="dk1"/>
              </a:buClr>
              <a:buFont typeface="Arial"/>
              <a:buNone/>
            </a:pPr>
            <a:r>
              <a:rPr lang="en-US" dirty="0" smtClean="0">
                <a:solidFill>
                  <a:schemeClr val="dk1"/>
                </a:solidFill>
              </a:rPr>
              <a:t>Boston Public Schools</a:t>
            </a:r>
            <a:endParaRPr lang="en" dirty="0">
              <a:solidFill>
                <a:schemeClr val="dk1"/>
              </a:solidFill>
            </a:endParaRPr>
          </a:p>
        </p:txBody>
      </p:sp>
    </p:spTree>
    <p:extLst>
      <p:ext uri="{BB962C8B-B14F-4D97-AF65-F5344CB8AC3E}">
        <p14:creationId xmlns:p14="http://schemas.microsoft.com/office/powerpoint/2010/main" val="22535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2" y="703268"/>
            <a:ext cx="8229600" cy="885825"/>
          </a:xfrm>
        </p:spPr>
        <p:txBody>
          <a:bodyPr/>
          <a:lstStyle/>
          <a:p>
            <a:r>
              <a:rPr lang="en-US" sz="2400" b="1" dirty="0" smtClean="0">
                <a:latin typeface="Century Gothic" panose="020B0502020202020204" pitchFamily="34" charset="0"/>
              </a:rPr>
              <a:t>Bottom Line First…</a:t>
            </a:r>
            <a:endParaRPr lang="en-US" sz="2400" b="1" dirty="0">
              <a:latin typeface="Century Gothic" panose="020B0502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Neighborhoods matter</a:t>
            </a:r>
          </a:p>
          <a:p>
            <a:pPr lvl="1"/>
            <a:r>
              <a:rPr lang="en-US" dirty="0" smtClean="0"/>
              <a:t>Neighborhoods differed by as much as ~20 pts. on MCAS scores.</a:t>
            </a:r>
          </a:p>
          <a:p>
            <a:pPr lvl="1"/>
            <a:r>
              <a:rPr lang="en-US" dirty="0" smtClean="0"/>
              <a:t>Driven especially by public safety, socioeconomic status, and academic attainment of adults.</a:t>
            </a:r>
          </a:p>
          <a:p>
            <a:endParaRPr lang="en-US" dirty="0" smtClean="0"/>
          </a:p>
          <a:p>
            <a:r>
              <a:rPr lang="en-US" dirty="0" smtClean="0"/>
              <a:t>ELL, SPED, and FRP Lunch still matter, too.</a:t>
            </a:r>
          </a:p>
          <a:p>
            <a:endParaRPr lang="en-US" dirty="0"/>
          </a:p>
          <a:p>
            <a:r>
              <a:rPr lang="en-US" dirty="0" smtClean="0"/>
              <a:t>“Risk” indicators are a great way to predict future outcomes.</a:t>
            </a:r>
          </a:p>
          <a:p>
            <a:pPr lvl="1"/>
            <a:r>
              <a:rPr lang="en-US" dirty="0" smtClean="0"/>
              <a:t>Though they don’t tell us </a:t>
            </a:r>
            <a:r>
              <a:rPr lang="en-US" i="1" dirty="0" smtClean="0"/>
              <a:t>why</a:t>
            </a:r>
            <a:r>
              <a:rPr lang="en-US" dirty="0" smtClean="0"/>
              <a:t>.</a:t>
            </a:r>
          </a:p>
        </p:txBody>
      </p:sp>
      <p:sp>
        <p:nvSpPr>
          <p:cNvPr id="4" name="Slide Number Placeholder 3"/>
          <p:cNvSpPr>
            <a:spLocks noGrp="1"/>
          </p:cNvSpPr>
          <p:nvPr>
            <p:ph type="sldNum" sz="quarter" idx="12"/>
          </p:nvPr>
        </p:nvSpPr>
        <p:spPr/>
        <p:txBody>
          <a:bodyPr/>
          <a:lstStyle/>
          <a:p>
            <a:pPr>
              <a:defRPr/>
            </a:pPr>
            <a:fld id="{0FB4B81A-C1DD-420B-B700-E3247CD2341E}" type="slidenum">
              <a:rPr lang="en-US" altLang="en-US" smtClean="0"/>
              <a:pPr>
                <a:defRPr/>
              </a:pPr>
              <a:t>10</a:t>
            </a:fld>
            <a:endParaRPr lang="en-US" altLang="en-US"/>
          </a:p>
        </p:txBody>
      </p:sp>
    </p:spTree>
    <p:extLst>
      <p:ext uri="{BB962C8B-B14F-4D97-AF65-F5344CB8AC3E}">
        <p14:creationId xmlns:p14="http://schemas.microsoft.com/office/powerpoint/2010/main" val="16977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813" cy="47307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algn="ctr" defTabSz="456940" eaLnBrk="1" fontAlgn="auto" hangingPunct="1">
              <a:spcBef>
                <a:spcPts val="0"/>
              </a:spcBef>
              <a:spcAft>
                <a:spcPts val="0"/>
              </a:spcAft>
              <a:defRPr/>
            </a:pPr>
            <a:endParaRPr lang="en-US" dirty="0"/>
          </a:p>
        </p:txBody>
      </p:sp>
      <p:sp>
        <p:nvSpPr>
          <p:cNvPr id="9220" name="TextBox 9"/>
          <p:cNvSpPr txBox="1">
            <a:spLocks noChangeArrowheads="1"/>
          </p:cNvSpPr>
          <p:nvPr/>
        </p:nvSpPr>
        <p:spPr bwMode="auto">
          <a:xfrm>
            <a:off x="123825" y="58738"/>
            <a:ext cx="27590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8" tIns="45694" rIns="91388" bIns="45694">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a:solidFill>
                  <a:schemeClr val="bg1"/>
                </a:solidFill>
                <a:latin typeface="Century Gothic" panose="020B0502020202020204" pitchFamily="34" charset="0"/>
              </a:rPr>
              <a:t>BOSTON PUBLIC SCHOOLS</a:t>
            </a:r>
            <a:endParaRPr lang="en-US" altLang="en-US" sz="1400" i="1">
              <a:solidFill>
                <a:schemeClr val="bg1"/>
              </a:solidFill>
              <a:latin typeface="Georgia" panose="02040502050405020303" pitchFamily="18" charset="0"/>
            </a:endParaRPr>
          </a:p>
        </p:txBody>
      </p:sp>
      <p:sp>
        <p:nvSpPr>
          <p:cNvPr id="9221" name="Title 1"/>
          <p:cNvSpPr txBox="1">
            <a:spLocks/>
          </p:cNvSpPr>
          <p:nvPr/>
        </p:nvSpPr>
        <p:spPr bwMode="auto">
          <a:xfrm>
            <a:off x="263523" y="574671"/>
            <a:ext cx="850423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88" tIns="45694" rIns="91388" bIns="45694"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dirty="0" smtClean="0">
                <a:solidFill>
                  <a:srgbClr val="428BE3"/>
                </a:solidFill>
                <a:latin typeface="Century Gothic" panose="020B0502020202020204" pitchFamily="34" charset="0"/>
              </a:rPr>
              <a:t>Neighborhood Constructs</a:t>
            </a:r>
          </a:p>
        </p:txBody>
      </p:sp>
      <p:sp>
        <p:nvSpPr>
          <p:cNvPr id="4" name="Rectangle 3"/>
          <p:cNvSpPr>
            <a:spLocks noChangeAspect="1"/>
          </p:cNvSpPr>
          <p:nvPr/>
        </p:nvSpPr>
        <p:spPr>
          <a:xfrm>
            <a:off x="406153" y="2159049"/>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Academic Attainment (Adult)</a:t>
            </a:r>
          </a:p>
        </p:txBody>
      </p:sp>
      <p:sp>
        <p:nvSpPr>
          <p:cNvPr id="11" name="Rectangle 10"/>
          <p:cNvSpPr>
            <a:spLocks noChangeAspect="1"/>
          </p:cNvSpPr>
          <p:nvPr/>
        </p:nvSpPr>
        <p:spPr>
          <a:xfrm>
            <a:off x="2534053" y="2168352"/>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Public Safety</a:t>
            </a:r>
            <a:endParaRPr lang="en-US" sz="2200" dirty="0">
              <a:solidFill>
                <a:prstClr val="white"/>
              </a:solidFill>
            </a:endParaRPr>
          </a:p>
        </p:txBody>
      </p:sp>
      <p:sp>
        <p:nvSpPr>
          <p:cNvPr id="12" name="Rectangle 11"/>
          <p:cNvSpPr>
            <a:spLocks noChangeAspect="1"/>
          </p:cNvSpPr>
          <p:nvPr/>
        </p:nvSpPr>
        <p:spPr>
          <a:xfrm>
            <a:off x="4661953" y="217765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a:solidFill>
                  <a:prstClr val="white"/>
                </a:solidFill>
              </a:rPr>
              <a:t>Public </a:t>
            </a:r>
            <a:r>
              <a:rPr lang="en-US" sz="2200" dirty="0" smtClean="0">
                <a:solidFill>
                  <a:prstClr val="white"/>
                </a:solidFill>
              </a:rPr>
              <a:t>Health</a:t>
            </a:r>
            <a:endParaRPr lang="en-US" sz="2200" dirty="0">
              <a:solidFill>
                <a:prstClr val="white"/>
              </a:solidFill>
            </a:endParaRPr>
          </a:p>
        </p:txBody>
      </p:sp>
      <p:sp>
        <p:nvSpPr>
          <p:cNvPr id="13" name="Rectangle 12"/>
          <p:cNvSpPr>
            <a:spLocks noChangeAspect="1"/>
          </p:cNvSpPr>
          <p:nvPr/>
        </p:nvSpPr>
        <p:spPr>
          <a:xfrm>
            <a:off x="406153"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smtClean="0">
                <a:solidFill>
                  <a:prstClr val="white"/>
                </a:solidFill>
              </a:rPr>
              <a:t>Socioeconomic Status</a:t>
            </a:r>
            <a:endParaRPr lang="en-US" sz="2000" dirty="0">
              <a:solidFill>
                <a:prstClr val="white"/>
              </a:solidFill>
            </a:endParaRPr>
          </a:p>
        </p:txBody>
      </p:sp>
      <p:sp>
        <p:nvSpPr>
          <p:cNvPr id="22" name="Rectangle 21"/>
          <p:cNvSpPr>
            <a:spLocks noChangeAspect="1"/>
          </p:cNvSpPr>
          <p:nvPr/>
        </p:nvSpPr>
        <p:spPr>
          <a:xfrm>
            <a:off x="2534053"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Newcomer</a:t>
            </a:r>
            <a:endParaRPr lang="en-US" sz="2200" dirty="0">
              <a:solidFill>
                <a:prstClr val="white"/>
              </a:solidFill>
            </a:endParaRPr>
          </a:p>
        </p:txBody>
      </p:sp>
      <p:sp>
        <p:nvSpPr>
          <p:cNvPr id="24" name="Rectangle 23"/>
          <p:cNvSpPr>
            <a:spLocks noChangeAspect="1"/>
          </p:cNvSpPr>
          <p:nvPr/>
        </p:nvSpPr>
        <p:spPr>
          <a:xfrm>
            <a:off x="4661953"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Residential Stability</a:t>
            </a:r>
            <a:endParaRPr lang="en-US" sz="2200" dirty="0">
              <a:solidFill>
                <a:prstClr val="white"/>
              </a:solidFill>
            </a:endParaRPr>
          </a:p>
        </p:txBody>
      </p:sp>
      <p:sp>
        <p:nvSpPr>
          <p:cNvPr id="21" name="Rectangle 20"/>
          <p:cNvSpPr>
            <a:spLocks noChangeAspect="1"/>
          </p:cNvSpPr>
          <p:nvPr/>
        </p:nvSpPr>
        <p:spPr>
          <a:xfrm>
            <a:off x="6789852"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Custodianship</a:t>
            </a:r>
            <a:endParaRPr lang="en-US" sz="2200" dirty="0">
              <a:solidFill>
                <a:prstClr val="white"/>
              </a:solidFill>
            </a:endParaRPr>
          </a:p>
        </p:txBody>
      </p:sp>
      <p:sp>
        <p:nvSpPr>
          <p:cNvPr id="23" name="Rectangle 22"/>
          <p:cNvSpPr>
            <a:spLocks noChangeAspect="1"/>
          </p:cNvSpPr>
          <p:nvPr/>
        </p:nvSpPr>
        <p:spPr>
          <a:xfrm>
            <a:off x="6789852" y="2168352"/>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Physical Disorder</a:t>
            </a:r>
            <a:endParaRPr lang="en-US" sz="2200" dirty="0">
              <a:solidFill>
                <a:prstClr val="white"/>
              </a:solidFill>
            </a:endParaRPr>
          </a:p>
        </p:txBody>
      </p:sp>
    </p:spTree>
    <p:extLst>
      <p:ext uri="{BB962C8B-B14F-4D97-AF65-F5344CB8AC3E}">
        <p14:creationId xmlns:p14="http://schemas.microsoft.com/office/powerpoint/2010/main" val="248140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22" grpId="0" animBg="1"/>
      <p:bldP spid="24"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B4B81A-C1DD-420B-B700-E3247CD2341E}" type="slidenum">
              <a:rPr lang="en-US" altLang="en-US" smtClean="0"/>
              <a:pPr>
                <a:defRPr/>
              </a:pPr>
              <a:t>12</a:t>
            </a:fld>
            <a:endParaRPr lang="en-US" altLang="en-US"/>
          </a:p>
        </p:txBody>
      </p:sp>
      <p:sp>
        <p:nvSpPr>
          <p:cNvPr id="6" name="Title 1"/>
          <p:cNvSpPr txBox="1">
            <a:spLocks/>
          </p:cNvSpPr>
          <p:nvPr/>
        </p:nvSpPr>
        <p:spPr bwMode="auto">
          <a:xfrm>
            <a:off x="320675" y="688975"/>
            <a:ext cx="850423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88" tIns="45694" rIns="91388" bIns="45694"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smtClean="0">
                <a:solidFill>
                  <a:srgbClr val="428BE3"/>
                </a:solidFill>
                <a:latin typeface="Century Gothic" panose="020B0502020202020204" pitchFamily="34" charset="0"/>
              </a:rPr>
              <a:t>Phase 1 Overview</a:t>
            </a:r>
          </a:p>
          <a:p>
            <a:pPr eaLnBrk="1" hangingPunct="1"/>
            <a:r>
              <a:rPr lang="en-US" altLang="en-US" sz="2000" b="1" dirty="0" smtClean="0">
                <a:latin typeface="Century Gothic" panose="020B0502020202020204" pitchFamily="34" charset="0"/>
              </a:rPr>
              <a:t>Neighborhood dimensions and indicators</a:t>
            </a:r>
            <a:endParaRPr lang="en-US" altLang="en-US" sz="2000" b="1" dirty="0">
              <a:latin typeface="Century Gothic" panose="020B0502020202020204" pitchFamily="34" charset="0"/>
            </a:endParaRPr>
          </a:p>
        </p:txBody>
      </p:sp>
      <p:sp>
        <p:nvSpPr>
          <p:cNvPr id="10" name="Oval 9"/>
          <p:cNvSpPr/>
          <p:nvPr/>
        </p:nvSpPr>
        <p:spPr>
          <a:xfrm>
            <a:off x="170776" y="1480280"/>
            <a:ext cx="2005666" cy="114299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Educational Attainment</a:t>
            </a:r>
          </a:p>
        </p:txBody>
      </p:sp>
      <p:cxnSp>
        <p:nvCxnSpPr>
          <p:cNvPr id="12" name="Straight Arrow Connector 11"/>
          <p:cNvCxnSpPr>
            <a:stCxn id="10" idx="4"/>
            <a:endCxn id="13" idx="0"/>
          </p:cNvCxnSpPr>
          <p:nvPr/>
        </p:nvCxnSpPr>
        <p:spPr>
          <a:xfrm>
            <a:off x="1173609" y="2623279"/>
            <a:ext cx="1" cy="656485"/>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61577" y="3279764"/>
            <a:ext cx="1424065" cy="587701"/>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 Adults w Bachelors</a:t>
            </a:r>
          </a:p>
        </p:txBody>
      </p:sp>
      <p:sp>
        <p:nvSpPr>
          <p:cNvPr id="15" name="Oval 14"/>
          <p:cNvSpPr/>
          <p:nvPr/>
        </p:nvSpPr>
        <p:spPr>
          <a:xfrm>
            <a:off x="6142753" y="3976458"/>
            <a:ext cx="2005666" cy="112550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Public Safety</a:t>
            </a:r>
          </a:p>
        </p:txBody>
      </p:sp>
      <p:sp>
        <p:nvSpPr>
          <p:cNvPr id="16" name="Rectangle 15"/>
          <p:cNvSpPr/>
          <p:nvPr/>
        </p:nvSpPr>
        <p:spPr>
          <a:xfrm>
            <a:off x="5519154" y="5446161"/>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Private Conflict</a:t>
            </a:r>
          </a:p>
        </p:txBody>
      </p:sp>
      <p:cxnSp>
        <p:nvCxnSpPr>
          <p:cNvPr id="17" name="Straight Arrow Connector 16"/>
          <p:cNvCxnSpPr>
            <a:stCxn id="15" idx="3"/>
            <a:endCxn id="16" idx="0"/>
          </p:cNvCxnSpPr>
          <p:nvPr/>
        </p:nvCxnSpPr>
        <p:spPr>
          <a:xfrm flipH="1">
            <a:off x="6231187" y="4937140"/>
            <a:ext cx="205289" cy="509021"/>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451043" y="6078242"/>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Public Violence</a:t>
            </a:r>
          </a:p>
        </p:txBody>
      </p:sp>
      <p:cxnSp>
        <p:nvCxnSpPr>
          <p:cNvPr id="23" name="Straight Arrow Connector 22"/>
          <p:cNvCxnSpPr>
            <a:stCxn id="15" idx="4"/>
            <a:endCxn id="22" idx="0"/>
          </p:cNvCxnSpPr>
          <p:nvPr/>
        </p:nvCxnSpPr>
        <p:spPr>
          <a:xfrm>
            <a:off x="7145586" y="5101967"/>
            <a:ext cx="17490" cy="976275"/>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440390" y="5448661"/>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Gun Use</a:t>
            </a:r>
          </a:p>
        </p:txBody>
      </p:sp>
      <p:cxnSp>
        <p:nvCxnSpPr>
          <p:cNvPr id="26" name="Straight Arrow Connector 25"/>
          <p:cNvCxnSpPr>
            <a:stCxn id="15" idx="5"/>
            <a:endCxn id="25" idx="0"/>
          </p:cNvCxnSpPr>
          <p:nvPr/>
        </p:nvCxnSpPr>
        <p:spPr>
          <a:xfrm>
            <a:off x="7854696" y="4937140"/>
            <a:ext cx="297727" cy="511521"/>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058972" y="1259767"/>
            <a:ext cx="2005666" cy="112550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Public Health</a:t>
            </a:r>
          </a:p>
        </p:txBody>
      </p:sp>
      <p:sp>
        <p:nvSpPr>
          <p:cNvPr id="29" name="Rectangle 28"/>
          <p:cNvSpPr/>
          <p:nvPr/>
        </p:nvSpPr>
        <p:spPr>
          <a:xfrm>
            <a:off x="5754352" y="3344061"/>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Major Med. </a:t>
            </a:r>
            <a:r>
              <a:rPr lang="en-US" sz="1600" dirty="0" err="1" smtClean="0"/>
              <a:t>Emerg</a:t>
            </a:r>
            <a:r>
              <a:rPr lang="en-US" sz="1600" dirty="0" smtClean="0"/>
              <a:t>.</a:t>
            </a:r>
          </a:p>
        </p:txBody>
      </p:sp>
      <p:cxnSp>
        <p:nvCxnSpPr>
          <p:cNvPr id="30" name="Straight Arrow Connector 29"/>
          <p:cNvCxnSpPr>
            <a:endCxn id="29" idx="0"/>
          </p:cNvCxnSpPr>
          <p:nvPr/>
        </p:nvCxnSpPr>
        <p:spPr>
          <a:xfrm flipH="1">
            <a:off x="6466385" y="2367786"/>
            <a:ext cx="335403" cy="976275"/>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7289374" y="3331572"/>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Youth Health </a:t>
            </a:r>
            <a:r>
              <a:rPr lang="en-US" sz="1600" dirty="0" err="1" smtClean="0"/>
              <a:t>Emerg</a:t>
            </a:r>
            <a:r>
              <a:rPr lang="en-US" sz="1600" dirty="0" smtClean="0"/>
              <a:t>.</a:t>
            </a:r>
          </a:p>
        </p:txBody>
      </p:sp>
      <p:cxnSp>
        <p:nvCxnSpPr>
          <p:cNvPr id="34" name="Straight Arrow Connector 33"/>
          <p:cNvCxnSpPr>
            <a:endCxn id="33" idx="0"/>
          </p:cNvCxnSpPr>
          <p:nvPr/>
        </p:nvCxnSpPr>
        <p:spPr>
          <a:xfrm>
            <a:off x="7434903" y="2367786"/>
            <a:ext cx="566504" cy="963786"/>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1682915" y="4035536"/>
            <a:ext cx="2005666" cy="112550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Socioeconomic Status</a:t>
            </a:r>
          </a:p>
        </p:txBody>
      </p:sp>
      <p:sp>
        <p:nvSpPr>
          <p:cNvPr id="43" name="Rectangle 42"/>
          <p:cNvSpPr/>
          <p:nvPr/>
        </p:nvSpPr>
        <p:spPr>
          <a:xfrm>
            <a:off x="1089296" y="5909970"/>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 Unemployed</a:t>
            </a:r>
          </a:p>
        </p:txBody>
      </p:sp>
      <p:cxnSp>
        <p:nvCxnSpPr>
          <p:cNvPr id="44" name="Straight Arrow Connector 43"/>
          <p:cNvCxnSpPr>
            <a:stCxn id="42" idx="3"/>
            <a:endCxn id="43" idx="0"/>
          </p:cNvCxnSpPr>
          <p:nvPr/>
        </p:nvCxnSpPr>
        <p:spPr>
          <a:xfrm flipH="1">
            <a:off x="1801329" y="4996218"/>
            <a:ext cx="175309" cy="913752"/>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695740" y="5912470"/>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Poverty Rate</a:t>
            </a:r>
          </a:p>
        </p:txBody>
      </p:sp>
      <p:cxnSp>
        <p:nvCxnSpPr>
          <p:cNvPr id="46" name="Straight Arrow Connector 45"/>
          <p:cNvCxnSpPr>
            <a:endCxn id="45" idx="0"/>
          </p:cNvCxnSpPr>
          <p:nvPr/>
        </p:nvCxnSpPr>
        <p:spPr>
          <a:xfrm>
            <a:off x="3089430" y="5072362"/>
            <a:ext cx="318343" cy="840108"/>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385282" y="5252909"/>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 Public Assistance</a:t>
            </a:r>
          </a:p>
        </p:txBody>
      </p:sp>
      <p:cxnSp>
        <p:nvCxnSpPr>
          <p:cNvPr id="48" name="Straight Arrow Connector 47"/>
          <p:cNvCxnSpPr>
            <a:endCxn id="47" idx="0"/>
          </p:cNvCxnSpPr>
          <p:nvPr/>
        </p:nvCxnSpPr>
        <p:spPr>
          <a:xfrm>
            <a:off x="3599518" y="4862203"/>
            <a:ext cx="497797" cy="390706"/>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327296" y="5252909"/>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Median Income</a:t>
            </a:r>
          </a:p>
        </p:txBody>
      </p:sp>
      <p:cxnSp>
        <p:nvCxnSpPr>
          <p:cNvPr id="50" name="Straight Arrow Connector 49"/>
          <p:cNvCxnSpPr>
            <a:endCxn id="49" idx="0"/>
          </p:cNvCxnSpPr>
          <p:nvPr/>
        </p:nvCxnSpPr>
        <p:spPr>
          <a:xfrm flipH="1">
            <a:off x="1039329" y="4862203"/>
            <a:ext cx="734719" cy="390706"/>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2991789" y="1447800"/>
            <a:ext cx="2005666" cy="114299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“Newcomer”</a:t>
            </a:r>
          </a:p>
        </p:txBody>
      </p:sp>
      <p:cxnSp>
        <p:nvCxnSpPr>
          <p:cNvPr id="64" name="Straight Arrow Connector 63"/>
          <p:cNvCxnSpPr>
            <a:stCxn id="63" idx="4"/>
            <a:endCxn id="65" idx="0"/>
          </p:cNvCxnSpPr>
          <p:nvPr/>
        </p:nvCxnSpPr>
        <p:spPr>
          <a:xfrm>
            <a:off x="3994622" y="2590799"/>
            <a:ext cx="1" cy="746425"/>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3282590" y="3337224"/>
            <a:ext cx="1424065" cy="587701"/>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 Foreign-Born</a:t>
            </a:r>
          </a:p>
        </p:txBody>
      </p:sp>
    </p:spTree>
    <p:extLst>
      <p:ext uri="{BB962C8B-B14F-4D97-AF65-F5344CB8AC3E}">
        <p14:creationId xmlns:p14="http://schemas.microsoft.com/office/powerpoint/2010/main" val="145371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22" grpId="0" animBg="1"/>
      <p:bldP spid="25" grpId="0" animBg="1"/>
      <p:bldP spid="28" grpId="0" animBg="1"/>
      <p:bldP spid="29" grpId="0" animBg="1"/>
      <p:bldP spid="33" grpId="0" animBg="1"/>
      <p:bldP spid="42" grpId="0" animBg="1"/>
      <p:bldP spid="43" grpId="0" animBg="1"/>
      <p:bldP spid="45" grpId="0" animBg="1"/>
      <p:bldP spid="47" grpId="0" animBg="1"/>
      <p:bldP spid="49" grpId="0" animBg="1"/>
      <p:bldP spid="63"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bwMode="auto">
          <a:xfrm>
            <a:off x="320675" y="688975"/>
            <a:ext cx="850423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88" tIns="45694" rIns="91388" bIns="45694"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smtClean="0">
                <a:solidFill>
                  <a:srgbClr val="428BE3"/>
                </a:solidFill>
                <a:latin typeface="Century Gothic" panose="020B0502020202020204" pitchFamily="34" charset="0"/>
              </a:rPr>
              <a:t>Phase 1 Overview</a:t>
            </a:r>
          </a:p>
          <a:p>
            <a:pPr eaLnBrk="1" hangingPunct="1"/>
            <a:r>
              <a:rPr lang="en-US" altLang="en-US" sz="2000" b="1" dirty="0" smtClean="0">
                <a:latin typeface="Century Gothic" panose="020B0502020202020204" pitchFamily="34" charset="0"/>
              </a:rPr>
              <a:t>Neighborhood dimensions and indicators</a:t>
            </a:r>
            <a:endParaRPr lang="en-US" altLang="en-US" sz="2000" b="1" dirty="0">
              <a:latin typeface="Century Gothic" panose="020B0502020202020204" pitchFamily="34" charset="0"/>
            </a:endParaRPr>
          </a:p>
        </p:txBody>
      </p:sp>
      <p:sp>
        <p:nvSpPr>
          <p:cNvPr id="36" name="Oval 35"/>
          <p:cNvSpPr/>
          <p:nvPr/>
        </p:nvSpPr>
        <p:spPr>
          <a:xfrm>
            <a:off x="821444" y="1636730"/>
            <a:ext cx="2005666" cy="114299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Residential Stability</a:t>
            </a:r>
          </a:p>
        </p:txBody>
      </p:sp>
      <p:cxnSp>
        <p:nvCxnSpPr>
          <p:cNvPr id="37" name="Straight Arrow Connector 36"/>
          <p:cNvCxnSpPr>
            <a:stCxn id="36" idx="3"/>
            <a:endCxn id="38" idx="0"/>
          </p:cNvCxnSpPr>
          <p:nvPr/>
        </p:nvCxnSpPr>
        <p:spPr>
          <a:xfrm flipH="1">
            <a:off x="856094" y="2612341"/>
            <a:ext cx="259073" cy="617979"/>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44061" y="3230320"/>
            <a:ext cx="1424065" cy="587701"/>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Median Yrs. in </a:t>
            </a:r>
            <a:r>
              <a:rPr lang="en-US" sz="1600" dirty="0" err="1" smtClean="0"/>
              <a:t>Nbhd</a:t>
            </a:r>
            <a:endParaRPr lang="en-US" sz="1600" dirty="0" smtClean="0"/>
          </a:p>
        </p:txBody>
      </p:sp>
      <p:cxnSp>
        <p:nvCxnSpPr>
          <p:cNvPr id="39" name="Straight Arrow Connector 38"/>
          <p:cNvCxnSpPr>
            <a:stCxn id="36" idx="5"/>
            <a:endCxn id="40" idx="0"/>
          </p:cNvCxnSpPr>
          <p:nvPr/>
        </p:nvCxnSpPr>
        <p:spPr>
          <a:xfrm>
            <a:off x="2533387" y="2612341"/>
            <a:ext cx="129088" cy="622462"/>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950442" y="3234803"/>
            <a:ext cx="1424065" cy="587701"/>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Home-ownership</a:t>
            </a:r>
          </a:p>
        </p:txBody>
      </p:sp>
      <p:sp>
        <p:nvSpPr>
          <p:cNvPr id="41" name="Oval 40"/>
          <p:cNvSpPr/>
          <p:nvPr/>
        </p:nvSpPr>
        <p:spPr>
          <a:xfrm>
            <a:off x="6058972" y="1259767"/>
            <a:ext cx="2005666" cy="112550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Physical Disorder</a:t>
            </a:r>
          </a:p>
        </p:txBody>
      </p:sp>
      <p:sp>
        <p:nvSpPr>
          <p:cNvPr id="51" name="Rectangle 50"/>
          <p:cNvSpPr/>
          <p:nvPr/>
        </p:nvSpPr>
        <p:spPr>
          <a:xfrm>
            <a:off x="5754352" y="3344061"/>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Private Neglect</a:t>
            </a:r>
          </a:p>
        </p:txBody>
      </p:sp>
      <p:cxnSp>
        <p:nvCxnSpPr>
          <p:cNvPr id="52" name="Straight Arrow Connector 51"/>
          <p:cNvCxnSpPr>
            <a:endCxn id="51" idx="0"/>
          </p:cNvCxnSpPr>
          <p:nvPr/>
        </p:nvCxnSpPr>
        <p:spPr>
          <a:xfrm flipH="1">
            <a:off x="6466385" y="2367786"/>
            <a:ext cx="335403" cy="976275"/>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7289374" y="3331572"/>
            <a:ext cx="1424065" cy="585216"/>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Public Denigration</a:t>
            </a:r>
          </a:p>
        </p:txBody>
      </p:sp>
      <p:cxnSp>
        <p:nvCxnSpPr>
          <p:cNvPr id="54" name="Straight Arrow Connector 53"/>
          <p:cNvCxnSpPr>
            <a:endCxn id="53" idx="0"/>
          </p:cNvCxnSpPr>
          <p:nvPr/>
        </p:nvCxnSpPr>
        <p:spPr>
          <a:xfrm>
            <a:off x="7434903" y="2367786"/>
            <a:ext cx="566504" cy="963786"/>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3570010" y="4083421"/>
            <a:ext cx="2005666" cy="114299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Custodian-ship</a:t>
            </a:r>
          </a:p>
        </p:txBody>
      </p:sp>
      <p:cxnSp>
        <p:nvCxnSpPr>
          <p:cNvPr id="56" name="Straight Arrow Connector 55"/>
          <p:cNvCxnSpPr>
            <a:stCxn id="55" idx="4"/>
            <a:endCxn id="57" idx="0"/>
          </p:cNvCxnSpPr>
          <p:nvPr/>
        </p:nvCxnSpPr>
        <p:spPr>
          <a:xfrm>
            <a:off x="4572843" y="5226420"/>
            <a:ext cx="1" cy="746425"/>
          </a:xfrm>
          <a:prstGeom prst="straightConnector1">
            <a:avLst/>
          </a:prstGeom>
          <a:ln w="38100">
            <a:tailEnd type="triangle" w="med" len="med"/>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3860811" y="5972845"/>
            <a:ext cx="1424065" cy="587701"/>
          </a:xfrm>
          <a:prstGeom prst="rect">
            <a:avLst/>
          </a:prstGeom>
          <a:solidFill>
            <a:schemeClr val="accent1">
              <a:lumMod val="60000"/>
              <a:lumOff val="40000"/>
            </a:schemeClr>
          </a:solid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311 Usage</a:t>
            </a:r>
          </a:p>
        </p:txBody>
      </p:sp>
    </p:spTree>
    <p:extLst>
      <p:ext uri="{BB962C8B-B14F-4D97-AF65-F5344CB8AC3E}">
        <p14:creationId xmlns:p14="http://schemas.microsoft.com/office/powerpoint/2010/main" val="425889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1" grpId="0" animBg="1"/>
      <p:bldP spid="51" grpId="0" animBg="1"/>
      <p:bldP spid="53" grpId="0" animBg="1"/>
      <p:bldP spid="55"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813" cy="47307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algn="ctr" defTabSz="456940" eaLnBrk="1" fontAlgn="auto" hangingPunct="1">
              <a:spcBef>
                <a:spcPts val="0"/>
              </a:spcBef>
              <a:spcAft>
                <a:spcPts val="0"/>
              </a:spcAft>
              <a:defRPr/>
            </a:pPr>
            <a:endParaRPr lang="en-US" dirty="0"/>
          </a:p>
        </p:txBody>
      </p:sp>
      <p:sp>
        <p:nvSpPr>
          <p:cNvPr id="9220" name="TextBox 9"/>
          <p:cNvSpPr txBox="1">
            <a:spLocks noChangeArrowheads="1"/>
          </p:cNvSpPr>
          <p:nvPr/>
        </p:nvSpPr>
        <p:spPr bwMode="auto">
          <a:xfrm>
            <a:off x="123825" y="58738"/>
            <a:ext cx="27590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8" tIns="45694" rIns="91388" bIns="45694">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a:solidFill>
                  <a:schemeClr val="bg1"/>
                </a:solidFill>
                <a:latin typeface="Century Gothic" panose="020B0502020202020204" pitchFamily="34" charset="0"/>
              </a:rPr>
              <a:t>BOSTON PUBLIC SCHOOLS</a:t>
            </a:r>
            <a:endParaRPr lang="en-US" altLang="en-US" sz="1400" i="1">
              <a:solidFill>
                <a:schemeClr val="bg1"/>
              </a:solidFill>
              <a:latin typeface="Georgia" panose="02040502050405020303" pitchFamily="18" charset="0"/>
            </a:endParaRPr>
          </a:p>
        </p:txBody>
      </p:sp>
      <p:sp>
        <p:nvSpPr>
          <p:cNvPr id="9221" name="Title 1"/>
          <p:cNvSpPr txBox="1">
            <a:spLocks/>
          </p:cNvSpPr>
          <p:nvPr/>
        </p:nvSpPr>
        <p:spPr bwMode="auto">
          <a:xfrm>
            <a:off x="320675" y="688975"/>
            <a:ext cx="850423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88" tIns="45694" rIns="91388" bIns="45694"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400" b="1" dirty="0" smtClean="0">
                <a:solidFill>
                  <a:srgbClr val="428BE3"/>
                </a:solidFill>
                <a:latin typeface="Century Gothic" panose="020B0502020202020204" pitchFamily="34" charset="0"/>
              </a:rPr>
              <a:t>**METHODOLOGICAL MINUTE**</a:t>
            </a:r>
          </a:p>
          <a:p>
            <a:pPr algn="ctr" eaLnBrk="1" hangingPunct="1"/>
            <a:r>
              <a:rPr lang="en-US" altLang="en-US" sz="2000" b="1" dirty="0" smtClean="0">
                <a:solidFill>
                  <a:srgbClr val="428BE3"/>
                </a:solidFill>
                <a:latin typeface="Century Gothic" panose="020B0502020202020204" pitchFamily="34" charset="0"/>
              </a:rPr>
              <a:t>Isolating “Neighborhood Effects”</a:t>
            </a:r>
          </a:p>
        </p:txBody>
      </p:sp>
      <p:sp>
        <p:nvSpPr>
          <p:cNvPr id="9222" name="Slide Number Placeholder 1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09A028C-8B6E-4358-9D7C-AB7997BE4C3A}" type="slidenum">
              <a:rPr lang="en-US" altLang="en-US" smtClean="0">
                <a:solidFill>
                  <a:srgbClr val="898989"/>
                </a:solidFill>
              </a:rPr>
              <a:pPr/>
              <a:t>14</a:t>
            </a:fld>
            <a:endParaRPr lang="en-US" altLang="en-US" smtClean="0">
              <a:solidFill>
                <a:srgbClr val="898989"/>
              </a:solidFill>
            </a:endParaRPr>
          </a:p>
        </p:txBody>
      </p:sp>
      <p:pic>
        <p:nvPicPr>
          <p:cNvPr id="11" name="Content Placeholder 9"/>
          <p:cNvPicPr>
            <a:picLocks noGrp="1" noChangeAspect="1"/>
          </p:cNvPicPr>
          <p:nvPr>
            <p:ph sz="half" idx="1"/>
          </p:nvPr>
        </p:nvPicPr>
        <p:blipFill rotWithShape="1">
          <a:blip r:embed="rId3"/>
          <a:srcRect l="21666" t="14584" r="56667" b="8333"/>
          <a:stretch/>
        </p:blipFill>
        <p:spPr>
          <a:xfrm>
            <a:off x="541126" y="1600200"/>
            <a:ext cx="3870748" cy="4525963"/>
          </a:xfrm>
          <a:prstGeom prst="rect">
            <a:avLst/>
          </a:prstGeom>
        </p:spPr>
      </p:pic>
      <p:pic>
        <p:nvPicPr>
          <p:cNvPr id="12" name="Content Placeholder 12"/>
          <p:cNvPicPr>
            <a:picLocks noChangeAspect="1"/>
          </p:cNvPicPr>
          <p:nvPr/>
        </p:nvPicPr>
        <p:blipFill rotWithShape="1">
          <a:blip r:embed="rId4">
            <a:extLst>
              <a:ext uri="{28A0092B-C50C-407E-A947-70E740481C1C}">
                <a14:useLocalDpi xmlns:a14="http://schemas.microsoft.com/office/drawing/2010/main" val="0"/>
              </a:ext>
            </a:extLst>
          </a:blip>
          <a:srcRect l="65482" t="50022" r="7059" b="-652"/>
          <a:stretch/>
        </p:blipFill>
        <p:spPr>
          <a:xfrm>
            <a:off x="4993454" y="2126928"/>
            <a:ext cx="3348092" cy="3472506"/>
          </a:xfrm>
          <a:prstGeom prst="ellipse">
            <a:avLst/>
          </a:prstGeom>
          <a:ln>
            <a:noFill/>
          </a:ln>
          <a:effectLst>
            <a:softEdge rad="112500"/>
          </a:effectLst>
        </p:spPr>
      </p:pic>
      <p:sp>
        <p:nvSpPr>
          <p:cNvPr id="8" name="TextBox 7"/>
          <p:cNvSpPr txBox="1"/>
          <p:nvPr/>
        </p:nvSpPr>
        <p:spPr>
          <a:xfrm>
            <a:off x="5097701" y="3287427"/>
            <a:ext cx="3089244" cy="830997"/>
          </a:xfrm>
          <a:prstGeom prst="rect">
            <a:avLst/>
          </a:prstGeom>
          <a:solidFill>
            <a:srgbClr val="FFFFFF">
              <a:alpha val="74902"/>
            </a:srgbClr>
          </a:solidFill>
        </p:spPr>
        <p:txBody>
          <a:bodyPr wrap="none" rtlCol="0">
            <a:spAutoFit/>
          </a:bodyPr>
          <a:lstStyle/>
          <a:p>
            <a:pPr algn="ctr"/>
            <a:r>
              <a:rPr lang="en-US" sz="2400" b="1" dirty="0" smtClean="0">
                <a:solidFill>
                  <a:schemeClr val="accent6"/>
                </a:solidFill>
              </a:rPr>
              <a:t>Compare within:</a:t>
            </a:r>
          </a:p>
          <a:p>
            <a:pPr algn="ctr"/>
            <a:r>
              <a:rPr lang="en-US" sz="2400" b="1" dirty="0" smtClean="0">
                <a:solidFill>
                  <a:schemeClr val="accent6"/>
                </a:solidFill>
              </a:rPr>
              <a:t>Individual-level factors</a:t>
            </a:r>
            <a:endParaRPr lang="en-US" sz="2400" b="1" dirty="0">
              <a:solidFill>
                <a:schemeClr val="accent6"/>
              </a:solidFill>
            </a:endParaRPr>
          </a:p>
        </p:txBody>
      </p:sp>
      <p:sp>
        <p:nvSpPr>
          <p:cNvPr id="10" name="TextBox 9"/>
          <p:cNvSpPr txBox="1"/>
          <p:nvPr/>
        </p:nvSpPr>
        <p:spPr>
          <a:xfrm>
            <a:off x="678428" y="3276480"/>
            <a:ext cx="3666325" cy="830997"/>
          </a:xfrm>
          <a:prstGeom prst="rect">
            <a:avLst/>
          </a:prstGeom>
          <a:solidFill>
            <a:srgbClr val="FFFFFF">
              <a:alpha val="74902"/>
            </a:srgbClr>
          </a:solidFill>
        </p:spPr>
        <p:txBody>
          <a:bodyPr wrap="none" rtlCol="0">
            <a:spAutoFit/>
          </a:bodyPr>
          <a:lstStyle/>
          <a:p>
            <a:pPr algn="ctr"/>
            <a:r>
              <a:rPr lang="en-US" sz="2400" b="1" dirty="0" smtClean="0">
                <a:solidFill>
                  <a:schemeClr val="accent2"/>
                </a:solidFill>
              </a:rPr>
              <a:t>Compare Across:</a:t>
            </a:r>
          </a:p>
          <a:p>
            <a:pPr algn="ctr"/>
            <a:r>
              <a:rPr lang="en-US" sz="2400" b="1" dirty="0" smtClean="0">
                <a:solidFill>
                  <a:schemeClr val="accent2"/>
                </a:solidFill>
              </a:rPr>
              <a:t>Neighborhood-level factors</a:t>
            </a:r>
            <a:endParaRPr lang="en-US" sz="2400" b="1" dirty="0">
              <a:solidFill>
                <a:schemeClr val="accent2"/>
              </a:solidFill>
            </a:endParaRPr>
          </a:p>
        </p:txBody>
      </p:sp>
    </p:spTree>
    <p:extLst>
      <p:ext uri="{BB962C8B-B14F-4D97-AF65-F5344CB8AC3E}">
        <p14:creationId xmlns:p14="http://schemas.microsoft.com/office/powerpoint/2010/main" val="9438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813" cy="47307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algn="ctr" defTabSz="456940" eaLnBrk="1" fontAlgn="auto" hangingPunct="1">
              <a:spcBef>
                <a:spcPts val="0"/>
              </a:spcBef>
              <a:spcAft>
                <a:spcPts val="0"/>
              </a:spcAft>
              <a:defRPr/>
            </a:pPr>
            <a:endParaRPr lang="en-US" dirty="0"/>
          </a:p>
        </p:txBody>
      </p:sp>
      <p:sp>
        <p:nvSpPr>
          <p:cNvPr id="9220" name="TextBox 9"/>
          <p:cNvSpPr txBox="1">
            <a:spLocks noChangeArrowheads="1"/>
          </p:cNvSpPr>
          <p:nvPr/>
        </p:nvSpPr>
        <p:spPr bwMode="auto">
          <a:xfrm>
            <a:off x="123825" y="58738"/>
            <a:ext cx="27590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8" tIns="45694" rIns="91388" bIns="45694">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a:solidFill>
                  <a:schemeClr val="bg1"/>
                </a:solidFill>
                <a:latin typeface="Century Gothic" panose="020B0502020202020204" pitchFamily="34" charset="0"/>
              </a:rPr>
              <a:t>BOSTON PUBLIC SCHOOLS</a:t>
            </a:r>
            <a:endParaRPr lang="en-US" altLang="en-US" sz="1400" i="1">
              <a:solidFill>
                <a:schemeClr val="bg1"/>
              </a:solidFill>
              <a:latin typeface="Georgia" panose="02040502050405020303" pitchFamily="18" charset="0"/>
            </a:endParaRPr>
          </a:p>
        </p:txBody>
      </p:sp>
      <p:sp>
        <p:nvSpPr>
          <p:cNvPr id="9221" name="Title 1"/>
          <p:cNvSpPr txBox="1">
            <a:spLocks/>
          </p:cNvSpPr>
          <p:nvPr/>
        </p:nvSpPr>
        <p:spPr bwMode="auto">
          <a:xfrm>
            <a:off x="320675" y="688975"/>
            <a:ext cx="850423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88" tIns="45694" rIns="91388" bIns="45694"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400" b="1" dirty="0" smtClean="0">
                <a:solidFill>
                  <a:srgbClr val="428BE3"/>
                </a:solidFill>
                <a:latin typeface="Century Gothic" panose="020B0502020202020204" pitchFamily="34" charset="0"/>
              </a:rPr>
              <a:t>**METHODOLOGICAL MINUTE**</a:t>
            </a:r>
          </a:p>
          <a:p>
            <a:pPr algn="ctr" eaLnBrk="1" hangingPunct="1"/>
            <a:r>
              <a:rPr lang="en-US" altLang="en-US" sz="2000" b="1" dirty="0" smtClean="0">
                <a:solidFill>
                  <a:srgbClr val="428BE3"/>
                </a:solidFill>
                <a:latin typeface="Century Gothic" panose="020B0502020202020204" pitchFamily="34" charset="0"/>
              </a:rPr>
              <a:t>Multilevel Models</a:t>
            </a:r>
          </a:p>
        </p:txBody>
      </p:sp>
      <p:sp>
        <p:nvSpPr>
          <p:cNvPr id="7" name="Content Placeholder 6"/>
          <p:cNvSpPr>
            <a:spLocks noGrp="1"/>
          </p:cNvSpPr>
          <p:nvPr>
            <p:ph idx="1"/>
          </p:nvPr>
        </p:nvSpPr>
        <p:spPr/>
        <p:txBody>
          <a:bodyPr/>
          <a:lstStyle/>
          <a:p>
            <a:r>
              <a:rPr lang="en-US" dirty="0" smtClean="0"/>
              <a:t>Accounts for the fact that people living in the same neighborhood are more similar to each other than people living in different neighborhood. </a:t>
            </a:r>
          </a:p>
          <a:p>
            <a:pPr lvl="1"/>
            <a:r>
              <a:rPr lang="en-US" i="1" dirty="0" smtClean="0"/>
              <a:t>Really</a:t>
            </a:r>
            <a:r>
              <a:rPr lang="en-US" dirty="0" smtClean="0"/>
              <a:t> important for racial and socioeconomic residential segregation</a:t>
            </a:r>
          </a:p>
          <a:p>
            <a:r>
              <a:rPr lang="en-US" dirty="0" smtClean="0"/>
              <a:t>Accounts for all other factors being considered</a:t>
            </a:r>
          </a:p>
        </p:txBody>
      </p:sp>
    </p:spTree>
    <p:extLst>
      <p:ext uri="{BB962C8B-B14F-4D97-AF65-F5344CB8AC3E}">
        <p14:creationId xmlns:p14="http://schemas.microsoft.com/office/powerpoint/2010/main" val="424145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Neighborhood on MCAS Scores</a:t>
            </a:r>
            <a:endParaRPr lang="en-US" dirty="0"/>
          </a:p>
        </p:txBody>
      </p:sp>
      <p:sp>
        <p:nvSpPr>
          <p:cNvPr id="4" name="Slide Number Placeholder 3"/>
          <p:cNvSpPr>
            <a:spLocks noGrp="1"/>
          </p:cNvSpPr>
          <p:nvPr>
            <p:ph type="sldNum" sz="quarter" idx="12"/>
          </p:nvPr>
        </p:nvSpPr>
        <p:spPr/>
        <p:txBody>
          <a:bodyPr/>
          <a:lstStyle/>
          <a:p>
            <a:pPr>
              <a:defRPr/>
            </a:pPr>
            <a:fld id="{0FB4B81A-C1DD-420B-B700-E3247CD2341E}" type="slidenum">
              <a:rPr lang="en-US" altLang="en-US" smtClean="0"/>
              <a:pPr>
                <a:defRPr/>
              </a:pPr>
              <a:t>16</a:t>
            </a:fld>
            <a:endParaRPr lang="en-US" altLang="en-US"/>
          </a:p>
        </p:txBody>
      </p:sp>
      <p:sp>
        <p:nvSpPr>
          <p:cNvPr id="3" name="Content Placeholder 2"/>
          <p:cNvSpPr>
            <a:spLocks noGrp="1"/>
          </p:cNvSpPr>
          <p:nvPr>
            <p:ph idx="1"/>
          </p:nvPr>
        </p:nvSpPr>
        <p:spPr/>
        <p:txBody>
          <a:bodyPr/>
          <a:lstStyle/>
          <a:p>
            <a:endParaRPr lang="en-US"/>
          </a:p>
        </p:txBody>
      </p:sp>
      <p:sp>
        <p:nvSpPr>
          <p:cNvPr id="6" name="Rectangle 5"/>
          <p:cNvSpPr>
            <a:spLocks noChangeAspect="1"/>
          </p:cNvSpPr>
          <p:nvPr/>
        </p:nvSpPr>
        <p:spPr>
          <a:xfrm>
            <a:off x="406153" y="2159049"/>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Academic Attainment (Adult)</a:t>
            </a:r>
          </a:p>
        </p:txBody>
      </p:sp>
      <p:sp>
        <p:nvSpPr>
          <p:cNvPr id="7" name="Rectangle 6"/>
          <p:cNvSpPr>
            <a:spLocks noChangeAspect="1"/>
          </p:cNvSpPr>
          <p:nvPr/>
        </p:nvSpPr>
        <p:spPr>
          <a:xfrm>
            <a:off x="2534053" y="2168352"/>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Public Safety</a:t>
            </a:r>
            <a:endParaRPr lang="en-US" sz="2200" dirty="0">
              <a:solidFill>
                <a:prstClr val="white"/>
              </a:solidFill>
            </a:endParaRPr>
          </a:p>
        </p:txBody>
      </p:sp>
      <p:sp>
        <p:nvSpPr>
          <p:cNvPr id="8" name="Rectangle 7"/>
          <p:cNvSpPr>
            <a:spLocks noChangeAspect="1"/>
          </p:cNvSpPr>
          <p:nvPr/>
        </p:nvSpPr>
        <p:spPr>
          <a:xfrm>
            <a:off x="4661953" y="217765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a:solidFill>
                  <a:prstClr val="white"/>
                </a:solidFill>
              </a:rPr>
              <a:t>Public </a:t>
            </a:r>
            <a:r>
              <a:rPr lang="en-US" sz="2200" dirty="0" smtClean="0">
                <a:solidFill>
                  <a:prstClr val="white"/>
                </a:solidFill>
              </a:rPr>
              <a:t>Health</a:t>
            </a:r>
            <a:endParaRPr lang="en-US" sz="2200" dirty="0">
              <a:solidFill>
                <a:prstClr val="white"/>
              </a:solidFill>
            </a:endParaRPr>
          </a:p>
        </p:txBody>
      </p:sp>
      <p:sp>
        <p:nvSpPr>
          <p:cNvPr id="9" name="Rectangle 8"/>
          <p:cNvSpPr>
            <a:spLocks noChangeAspect="1"/>
          </p:cNvSpPr>
          <p:nvPr/>
        </p:nvSpPr>
        <p:spPr>
          <a:xfrm>
            <a:off x="406153"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smtClean="0">
                <a:solidFill>
                  <a:prstClr val="white"/>
                </a:solidFill>
              </a:rPr>
              <a:t>Socioeconomic Status</a:t>
            </a:r>
            <a:endParaRPr lang="en-US" sz="2000" dirty="0">
              <a:solidFill>
                <a:prstClr val="white"/>
              </a:solidFill>
            </a:endParaRPr>
          </a:p>
        </p:txBody>
      </p:sp>
      <p:sp>
        <p:nvSpPr>
          <p:cNvPr id="10" name="Rectangle 9"/>
          <p:cNvSpPr>
            <a:spLocks noChangeAspect="1"/>
          </p:cNvSpPr>
          <p:nvPr/>
        </p:nvSpPr>
        <p:spPr>
          <a:xfrm>
            <a:off x="2534053"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Newcomer</a:t>
            </a:r>
            <a:endParaRPr lang="en-US" sz="2200" dirty="0">
              <a:solidFill>
                <a:prstClr val="white"/>
              </a:solidFill>
            </a:endParaRPr>
          </a:p>
        </p:txBody>
      </p:sp>
      <p:sp>
        <p:nvSpPr>
          <p:cNvPr id="11" name="Rectangle 10"/>
          <p:cNvSpPr>
            <a:spLocks noChangeAspect="1"/>
          </p:cNvSpPr>
          <p:nvPr/>
        </p:nvSpPr>
        <p:spPr>
          <a:xfrm>
            <a:off x="4661953"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Residential Stability</a:t>
            </a:r>
            <a:endParaRPr lang="en-US" sz="2200" dirty="0">
              <a:solidFill>
                <a:prstClr val="white"/>
              </a:solidFill>
            </a:endParaRPr>
          </a:p>
        </p:txBody>
      </p:sp>
      <p:sp>
        <p:nvSpPr>
          <p:cNvPr id="12" name="Rectangle 11"/>
          <p:cNvSpPr>
            <a:spLocks noChangeAspect="1"/>
          </p:cNvSpPr>
          <p:nvPr/>
        </p:nvSpPr>
        <p:spPr>
          <a:xfrm>
            <a:off x="6789852" y="4405716"/>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Custodianship</a:t>
            </a:r>
            <a:endParaRPr lang="en-US" sz="2200" dirty="0">
              <a:solidFill>
                <a:prstClr val="white"/>
              </a:solidFill>
            </a:endParaRPr>
          </a:p>
        </p:txBody>
      </p:sp>
      <p:sp>
        <p:nvSpPr>
          <p:cNvPr id="13" name="Rectangle 12"/>
          <p:cNvSpPr>
            <a:spLocks noChangeAspect="1"/>
          </p:cNvSpPr>
          <p:nvPr/>
        </p:nvSpPr>
        <p:spPr>
          <a:xfrm>
            <a:off x="6789852" y="2168352"/>
            <a:ext cx="1986843" cy="8229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Physical Disorder</a:t>
            </a:r>
            <a:endParaRPr lang="en-US" sz="2200" dirty="0">
              <a:solidFill>
                <a:prstClr val="white"/>
              </a:solidFill>
            </a:endParaRPr>
          </a:p>
        </p:txBody>
      </p:sp>
    </p:spTree>
    <p:extLst>
      <p:ext uri="{BB962C8B-B14F-4D97-AF65-F5344CB8AC3E}">
        <p14:creationId xmlns:p14="http://schemas.microsoft.com/office/powerpoint/2010/main" val="8502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9" presetClass="emph" presetSubtype="0" grpId="1"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par>
                                <p:cTn id="11" presetID="9" presetClass="emph" presetSubtype="0" grpId="1" nodeType="with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0" grpId="1"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Neighborhood Effects</a:t>
            </a:r>
            <a:endParaRPr lang="en-US" dirty="0"/>
          </a:p>
        </p:txBody>
      </p:sp>
      <p:sp>
        <p:nvSpPr>
          <p:cNvPr id="4" name="Slide Number Placeholder 3"/>
          <p:cNvSpPr>
            <a:spLocks noGrp="1"/>
          </p:cNvSpPr>
          <p:nvPr>
            <p:ph type="sldNum" sz="quarter" idx="12"/>
          </p:nvPr>
        </p:nvSpPr>
        <p:spPr/>
        <p:txBody>
          <a:bodyPr/>
          <a:lstStyle/>
          <a:p>
            <a:pPr>
              <a:defRPr/>
            </a:pPr>
            <a:fld id="{0FB4B81A-C1DD-420B-B700-E3247CD2341E}" type="slidenum">
              <a:rPr lang="en-US" altLang="en-US" smtClean="0"/>
              <a:pPr>
                <a:defRPr/>
              </a:pPr>
              <a:t>17</a:t>
            </a:fld>
            <a:endParaRPr lang="en-US" altLang="en-US"/>
          </a:p>
        </p:txBody>
      </p:sp>
      <p:sp>
        <p:nvSpPr>
          <p:cNvPr id="3" name="TextBox 2"/>
          <p:cNvSpPr txBox="1"/>
          <p:nvPr/>
        </p:nvSpPr>
        <p:spPr>
          <a:xfrm>
            <a:off x="981637" y="6326840"/>
            <a:ext cx="7181005" cy="369332"/>
          </a:xfrm>
          <a:prstGeom prst="rect">
            <a:avLst/>
          </a:prstGeom>
          <a:noFill/>
        </p:spPr>
        <p:txBody>
          <a:bodyPr wrap="none" rtlCol="0">
            <a:spAutoFit/>
          </a:bodyPr>
          <a:lstStyle/>
          <a:p>
            <a:r>
              <a:rPr lang="en-US" i="1" dirty="0" smtClean="0"/>
              <a:t>Note:</a:t>
            </a:r>
            <a:r>
              <a:rPr lang="en-US" dirty="0" smtClean="0"/>
              <a:t> .03 ≈ 2.5 pts. between the lowest and highest scoring neighborhood </a:t>
            </a:r>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rotWithShape="1">
          <a:blip r:embed="rId2"/>
          <a:srcRect l="6236" t="1373" r="13445"/>
          <a:stretch/>
        </p:blipFill>
        <p:spPr>
          <a:xfrm>
            <a:off x="1780442" y="1248507"/>
            <a:ext cx="5583116" cy="4509227"/>
          </a:xfrm>
          <a:prstGeom prst="rect">
            <a:avLst/>
          </a:prstGeom>
        </p:spPr>
      </p:pic>
    </p:spTree>
    <p:extLst>
      <p:ext uri="{BB962C8B-B14F-4D97-AF65-F5344CB8AC3E}">
        <p14:creationId xmlns:p14="http://schemas.microsoft.com/office/powerpoint/2010/main" val="83349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Opportunity Index</a:t>
            </a:r>
            <a:endParaRPr lang="en-US" dirty="0"/>
          </a:p>
        </p:txBody>
      </p:sp>
      <p:sp>
        <p:nvSpPr>
          <p:cNvPr id="3" name="Content Placeholder 2"/>
          <p:cNvSpPr>
            <a:spLocks noGrp="1"/>
          </p:cNvSpPr>
          <p:nvPr>
            <p:ph sz="half" idx="1"/>
          </p:nvPr>
        </p:nvSpPr>
        <p:spPr/>
        <p:txBody>
          <a:bodyPr/>
          <a:lstStyle/>
          <a:p>
            <a:r>
              <a:rPr lang="en-US" dirty="0" smtClean="0"/>
              <a:t>Neighborhoods matter…</a:t>
            </a:r>
          </a:p>
          <a:p>
            <a:endParaRPr lang="en-US" dirty="0" smtClean="0"/>
          </a:p>
          <a:p>
            <a:r>
              <a:rPr lang="en-US" dirty="0" smtClean="0"/>
              <a:t>…but there are clearly </a:t>
            </a:r>
            <a:r>
              <a:rPr lang="en-US" dirty="0" smtClean="0">
                <a:solidFill>
                  <a:srgbClr val="008000"/>
                </a:solidFill>
              </a:rPr>
              <a:t>individual </a:t>
            </a:r>
            <a:r>
              <a:rPr lang="en-US" dirty="0" smtClean="0"/>
              <a:t>factors “outside of the control of schools.”</a:t>
            </a:r>
            <a:endParaRPr lang="en-US" dirty="0"/>
          </a:p>
        </p:txBody>
      </p:sp>
      <p:sp>
        <p:nvSpPr>
          <p:cNvPr id="5" name="Content Placeholder 4"/>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FB4B81A-C1DD-420B-B700-E3247CD2341E}" type="slidenum">
              <a:rPr lang="en-US" altLang="en-US" smtClean="0"/>
              <a:pPr>
                <a:defRPr/>
              </a:pPr>
              <a:t>18</a:t>
            </a:fld>
            <a:endParaRPr lang="en-US" altLang="en-US"/>
          </a:p>
        </p:txBody>
      </p:sp>
      <p:pic>
        <p:nvPicPr>
          <p:cNvPr id="7" name="Content Placeholder 12"/>
          <p:cNvPicPr>
            <a:picLocks noChangeAspect="1"/>
          </p:cNvPicPr>
          <p:nvPr/>
        </p:nvPicPr>
        <p:blipFill rotWithShape="1">
          <a:blip r:embed="rId2">
            <a:extLst>
              <a:ext uri="{28A0092B-C50C-407E-A947-70E740481C1C}">
                <a14:useLocalDpi xmlns:a14="http://schemas.microsoft.com/office/drawing/2010/main" val="0"/>
              </a:ext>
            </a:extLst>
          </a:blip>
          <a:srcRect l="65482" t="50022" r="7059" b="-652"/>
          <a:stretch/>
        </p:blipFill>
        <p:spPr>
          <a:xfrm>
            <a:off x="4408781" y="1919103"/>
            <a:ext cx="2113925" cy="2192478"/>
          </a:xfrm>
          <a:prstGeom prst="ellipse">
            <a:avLst/>
          </a:prstGeom>
          <a:ln>
            <a:noFill/>
          </a:ln>
          <a:effectLst>
            <a:softEdge rad="112500"/>
          </a:effectLst>
        </p:spPr>
      </p:pic>
      <p:pic>
        <p:nvPicPr>
          <p:cNvPr id="9" name="Content Placeholder 12"/>
          <p:cNvPicPr>
            <a:picLocks noChangeAspect="1"/>
          </p:cNvPicPr>
          <p:nvPr/>
        </p:nvPicPr>
        <p:blipFill rotWithShape="1">
          <a:blip r:embed="rId2">
            <a:extLst>
              <a:ext uri="{28A0092B-C50C-407E-A947-70E740481C1C}">
                <a14:useLocalDpi xmlns:a14="http://schemas.microsoft.com/office/drawing/2010/main" val="0"/>
              </a:ext>
            </a:extLst>
          </a:blip>
          <a:srcRect l="65482" t="50022" r="7059" b="-652"/>
          <a:stretch/>
        </p:blipFill>
        <p:spPr>
          <a:xfrm>
            <a:off x="6791766" y="1905244"/>
            <a:ext cx="2113925" cy="2192478"/>
          </a:xfrm>
          <a:prstGeom prst="ellipse">
            <a:avLst/>
          </a:prstGeom>
          <a:ln>
            <a:noFill/>
          </a:ln>
          <a:effectLst>
            <a:softEdge rad="112500"/>
          </a:effectLst>
        </p:spPr>
      </p:pic>
      <p:pic>
        <p:nvPicPr>
          <p:cNvPr id="11" name="Content Placeholder 12"/>
          <p:cNvPicPr>
            <a:picLocks noChangeAspect="1"/>
          </p:cNvPicPr>
          <p:nvPr/>
        </p:nvPicPr>
        <p:blipFill rotWithShape="1">
          <a:blip r:embed="rId2">
            <a:extLst>
              <a:ext uri="{28A0092B-C50C-407E-A947-70E740481C1C}">
                <a14:useLocalDpi xmlns:a14="http://schemas.microsoft.com/office/drawing/2010/main" val="0"/>
              </a:ext>
            </a:extLst>
          </a:blip>
          <a:srcRect l="65482" t="50022" r="7059" b="-652"/>
          <a:stretch/>
        </p:blipFill>
        <p:spPr>
          <a:xfrm>
            <a:off x="4420501" y="4266063"/>
            <a:ext cx="2113925" cy="2192478"/>
          </a:xfrm>
          <a:prstGeom prst="ellipse">
            <a:avLst/>
          </a:prstGeom>
          <a:ln>
            <a:noFill/>
          </a:ln>
          <a:effectLst>
            <a:softEdge rad="112500"/>
          </a:effectLst>
        </p:spPr>
      </p:pic>
      <p:pic>
        <p:nvPicPr>
          <p:cNvPr id="13" name="Content Placeholder 12"/>
          <p:cNvPicPr>
            <a:picLocks noChangeAspect="1"/>
          </p:cNvPicPr>
          <p:nvPr/>
        </p:nvPicPr>
        <p:blipFill rotWithShape="1">
          <a:blip r:embed="rId2">
            <a:extLst>
              <a:ext uri="{28A0092B-C50C-407E-A947-70E740481C1C}">
                <a14:useLocalDpi xmlns:a14="http://schemas.microsoft.com/office/drawing/2010/main" val="0"/>
              </a:ext>
            </a:extLst>
          </a:blip>
          <a:srcRect l="65482" t="50022" r="7059" b="-652"/>
          <a:stretch/>
        </p:blipFill>
        <p:spPr>
          <a:xfrm>
            <a:off x="6803486" y="4252204"/>
            <a:ext cx="2113925" cy="2192478"/>
          </a:xfrm>
          <a:prstGeom prst="ellipse">
            <a:avLst/>
          </a:prstGeom>
          <a:ln>
            <a:noFill/>
          </a:ln>
          <a:effectLst>
            <a:softEdge rad="112500"/>
          </a:effectLst>
        </p:spPr>
      </p:pic>
      <p:sp>
        <p:nvSpPr>
          <p:cNvPr id="15" name="TextBox 14"/>
          <p:cNvSpPr txBox="1"/>
          <p:nvPr/>
        </p:nvSpPr>
        <p:spPr>
          <a:xfrm>
            <a:off x="4850389" y="3719400"/>
            <a:ext cx="3666325" cy="830997"/>
          </a:xfrm>
          <a:prstGeom prst="rect">
            <a:avLst/>
          </a:prstGeom>
          <a:solidFill>
            <a:srgbClr val="FFFFFF">
              <a:alpha val="65882"/>
            </a:srgbClr>
          </a:solidFill>
        </p:spPr>
        <p:txBody>
          <a:bodyPr wrap="none" rtlCol="0">
            <a:spAutoFit/>
          </a:bodyPr>
          <a:lstStyle/>
          <a:p>
            <a:pPr algn="ctr"/>
            <a:r>
              <a:rPr lang="en-US" sz="2400" b="1" dirty="0" smtClean="0">
                <a:solidFill>
                  <a:schemeClr val="accent2"/>
                </a:solidFill>
              </a:rPr>
              <a:t>Compare Across:</a:t>
            </a:r>
          </a:p>
          <a:p>
            <a:pPr algn="ctr"/>
            <a:r>
              <a:rPr lang="en-US" sz="2400" b="1" dirty="0" smtClean="0">
                <a:solidFill>
                  <a:schemeClr val="accent2"/>
                </a:solidFill>
              </a:rPr>
              <a:t>Neighborhood-level factors</a:t>
            </a:r>
            <a:endParaRPr lang="en-US" sz="2400" b="1" dirty="0">
              <a:solidFill>
                <a:schemeClr val="accent2"/>
              </a:solidFill>
            </a:endParaRPr>
          </a:p>
        </p:txBody>
      </p:sp>
    </p:spTree>
    <p:extLst>
      <p:ext uri="{BB962C8B-B14F-4D97-AF65-F5344CB8AC3E}">
        <p14:creationId xmlns:p14="http://schemas.microsoft.com/office/powerpoint/2010/main" val="41140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813" cy="47307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algn="ctr" defTabSz="456940" eaLnBrk="1" fontAlgn="auto" hangingPunct="1">
              <a:spcBef>
                <a:spcPts val="0"/>
              </a:spcBef>
              <a:spcAft>
                <a:spcPts val="0"/>
              </a:spcAft>
              <a:defRPr/>
            </a:pPr>
            <a:endParaRPr lang="en-US" dirty="0"/>
          </a:p>
        </p:txBody>
      </p:sp>
      <p:sp>
        <p:nvSpPr>
          <p:cNvPr id="9220" name="TextBox 9"/>
          <p:cNvSpPr txBox="1">
            <a:spLocks noChangeArrowheads="1"/>
          </p:cNvSpPr>
          <p:nvPr/>
        </p:nvSpPr>
        <p:spPr bwMode="auto">
          <a:xfrm>
            <a:off x="123825" y="58738"/>
            <a:ext cx="27590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88" tIns="45694" rIns="91388" bIns="45694">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a:solidFill>
                  <a:schemeClr val="bg1"/>
                </a:solidFill>
                <a:latin typeface="Century Gothic" panose="020B0502020202020204" pitchFamily="34" charset="0"/>
              </a:rPr>
              <a:t>BOSTON PUBLIC SCHOOLS</a:t>
            </a:r>
            <a:endParaRPr lang="en-US" altLang="en-US" sz="1400" i="1">
              <a:solidFill>
                <a:schemeClr val="bg1"/>
              </a:solidFill>
              <a:latin typeface="Georgia" panose="02040502050405020303" pitchFamily="18" charset="0"/>
            </a:endParaRPr>
          </a:p>
        </p:txBody>
      </p:sp>
      <p:sp>
        <p:nvSpPr>
          <p:cNvPr id="9221" name="Title 1"/>
          <p:cNvSpPr txBox="1">
            <a:spLocks/>
          </p:cNvSpPr>
          <p:nvPr/>
        </p:nvSpPr>
        <p:spPr bwMode="auto">
          <a:xfrm>
            <a:off x="460182" y="584256"/>
            <a:ext cx="8504238"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88" tIns="45694" rIns="91388" bIns="45694"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smtClean="0">
                <a:solidFill>
                  <a:srgbClr val="428BE3"/>
                </a:solidFill>
                <a:latin typeface="Century Gothic" panose="020B0502020202020204" pitchFamily="34" charset="0"/>
              </a:rPr>
              <a:t>What do we mean by individual factors? </a:t>
            </a:r>
            <a:endParaRPr lang="en-US" altLang="en-US" sz="2000" b="1" dirty="0">
              <a:solidFill>
                <a:srgbClr val="428BE3"/>
              </a:solidFill>
              <a:latin typeface="Century Gothic" panose="020B0502020202020204" pitchFamily="34" charset="0"/>
            </a:endParaRPr>
          </a:p>
        </p:txBody>
      </p:sp>
      <p:sp>
        <p:nvSpPr>
          <p:cNvPr id="9222" name="Slide Number Placeholder 1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09A028C-8B6E-4358-9D7C-AB7997BE4C3A}" type="slidenum">
              <a:rPr lang="en-US" altLang="en-US" smtClean="0">
                <a:solidFill>
                  <a:srgbClr val="898989"/>
                </a:solidFill>
              </a:rPr>
              <a:pPr/>
              <a:t>19</a:t>
            </a:fld>
            <a:endParaRPr lang="en-US" altLang="en-US" smtClean="0">
              <a:solidFill>
                <a:srgbClr val="898989"/>
              </a:solidFill>
            </a:endParaRPr>
          </a:p>
        </p:txBody>
      </p:sp>
      <p:sp>
        <p:nvSpPr>
          <p:cNvPr id="29" name="Oval 28"/>
          <p:cNvSpPr/>
          <p:nvPr/>
        </p:nvSpPr>
        <p:spPr>
          <a:xfrm>
            <a:off x="671512" y="1454262"/>
            <a:ext cx="2211387" cy="124771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t>Individual Demographics</a:t>
            </a:r>
            <a:endParaRPr lang="en-US" sz="2000" dirty="0"/>
          </a:p>
        </p:txBody>
      </p:sp>
      <p:sp>
        <p:nvSpPr>
          <p:cNvPr id="32" name="Oval 31"/>
          <p:cNvSpPr/>
          <p:nvPr/>
        </p:nvSpPr>
        <p:spPr>
          <a:xfrm>
            <a:off x="3543732" y="4157753"/>
            <a:ext cx="2086600" cy="125838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t>Special Services</a:t>
            </a:r>
            <a:endParaRPr lang="en-US" sz="2000" dirty="0"/>
          </a:p>
        </p:txBody>
      </p:sp>
      <p:sp>
        <p:nvSpPr>
          <p:cNvPr id="33" name="Oval 32"/>
          <p:cNvSpPr/>
          <p:nvPr/>
        </p:nvSpPr>
        <p:spPr>
          <a:xfrm>
            <a:off x="6115231" y="1482838"/>
            <a:ext cx="2275940" cy="1183469"/>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t>Prior School</a:t>
            </a:r>
          </a:p>
          <a:p>
            <a:pPr algn="ctr"/>
            <a:r>
              <a:rPr lang="en-US" sz="2000" dirty="0" smtClean="0"/>
              <a:t>Experiences</a:t>
            </a:r>
            <a:endParaRPr lang="en-US" sz="2000" dirty="0"/>
          </a:p>
        </p:txBody>
      </p:sp>
      <p:cxnSp>
        <p:nvCxnSpPr>
          <p:cNvPr id="38" name="Elbow Connector 37"/>
          <p:cNvCxnSpPr/>
          <p:nvPr/>
        </p:nvCxnSpPr>
        <p:spPr>
          <a:xfrm rot="16200000" flipH="1">
            <a:off x="1027807" y="2833691"/>
            <a:ext cx="679727" cy="231671"/>
          </a:xfrm>
          <a:prstGeom prst="bentConnector3">
            <a:avLst>
              <a:gd name="adj1" fmla="val 100016"/>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465655" y="3053337"/>
            <a:ext cx="1435136" cy="369332"/>
          </a:xfrm>
          <a:prstGeom prst="rect">
            <a:avLst/>
          </a:prstGeom>
          <a:noFill/>
        </p:spPr>
        <p:txBody>
          <a:bodyPr wrap="none" rtlCol="0">
            <a:spAutoFit/>
          </a:bodyPr>
          <a:lstStyle/>
          <a:p>
            <a:r>
              <a:rPr lang="en-US" dirty="0" smtClean="0"/>
              <a:t>FRPL/Poverty</a:t>
            </a:r>
          </a:p>
        </p:txBody>
      </p:sp>
      <p:cxnSp>
        <p:nvCxnSpPr>
          <p:cNvPr id="40" name="Elbow Connector 39"/>
          <p:cNvCxnSpPr/>
          <p:nvPr/>
        </p:nvCxnSpPr>
        <p:spPr>
          <a:xfrm rot="16200000" flipH="1">
            <a:off x="4339869" y="5629990"/>
            <a:ext cx="679727" cy="231671"/>
          </a:xfrm>
          <a:prstGeom prst="bentConnector3">
            <a:avLst>
              <a:gd name="adj1" fmla="val 100016"/>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820786" y="5762525"/>
            <a:ext cx="663964" cy="646331"/>
          </a:xfrm>
          <a:prstGeom prst="rect">
            <a:avLst/>
          </a:prstGeom>
          <a:noFill/>
        </p:spPr>
        <p:txBody>
          <a:bodyPr wrap="none" rtlCol="0">
            <a:spAutoFit/>
          </a:bodyPr>
          <a:lstStyle/>
          <a:p>
            <a:r>
              <a:rPr lang="en-US" dirty="0" smtClean="0"/>
              <a:t>SPED</a:t>
            </a:r>
          </a:p>
          <a:p>
            <a:r>
              <a:rPr lang="en-US" dirty="0" smtClean="0"/>
              <a:t>ELL</a:t>
            </a:r>
            <a:endParaRPr lang="en-US" dirty="0"/>
          </a:p>
        </p:txBody>
      </p:sp>
      <p:cxnSp>
        <p:nvCxnSpPr>
          <p:cNvPr id="42" name="Elbow Connector 41"/>
          <p:cNvCxnSpPr/>
          <p:nvPr/>
        </p:nvCxnSpPr>
        <p:spPr>
          <a:xfrm rot="16200000" flipH="1">
            <a:off x="6369522" y="2776031"/>
            <a:ext cx="679727" cy="231671"/>
          </a:xfrm>
          <a:prstGeom prst="bentConnector3">
            <a:avLst>
              <a:gd name="adj1" fmla="val 100016"/>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789066" y="2736776"/>
            <a:ext cx="1606145" cy="1200329"/>
          </a:xfrm>
          <a:prstGeom prst="rect">
            <a:avLst/>
          </a:prstGeom>
          <a:noFill/>
        </p:spPr>
        <p:txBody>
          <a:bodyPr wrap="none" rtlCol="0">
            <a:spAutoFit/>
          </a:bodyPr>
          <a:lstStyle/>
          <a:p>
            <a:r>
              <a:rPr lang="en-US" dirty="0" smtClean="0"/>
              <a:t>Attendance</a:t>
            </a:r>
          </a:p>
          <a:p>
            <a:r>
              <a:rPr lang="en-US" dirty="0" smtClean="0"/>
              <a:t>Suspensions</a:t>
            </a:r>
          </a:p>
          <a:p>
            <a:r>
              <a:rPr lang="en-US" dirty="0" smtClean="0"/>
              <a:t>Course Failures</a:t>
            </a:r>
          </a:p>
          <a:p>
            <a:r>
              <a:rPr lang="en-US" dirty="0" smtClean="0"/>
              <a:t>MCAS Failures</a:t>
            </a:r>
            <a:endParaRPr lang="en-US" dirty="0"/>
          </a:p>
        </p:txBody>
      </p:sp>
    </p:spTree>
    <p:extLst>
      <p:ext uri="{BB962C8B-B14F-4D97-AF65-F5344CB8AC3E}">
        <p14:creationId xmlns:p14="http://schemas.microsoft.com/office/powerpoint/2010/main" val="103207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9" grpId="0"/>
      <p:bldP spid="41"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57200" y="1600200"/>
            <a:ext cx="8229600" cy="4544800"/>
          </a:xfrm>
          <a:prstGeom prst="rect">
            <a:avLst/>
          </a:prstGeom>
          <a:noFill/>
          <a:ln>
            <a:noFill/>
          </a:ln>
        </p:spPr>
        <p:txBody>
          <a:bodyPr wrap="square" lIns="91375" tIns="45675" rIns="91375" bIns="45675" anchor="t" anchorCtr="0">
            <a:noAutofit/>
          </a:bodyPr>
          <a:lstStyle/>
          <a:p>
            <a:pPr marL="0" lvl="0" indent="-69850" rtl="0">
              <a:lnSpc>
                <a:spcPct val="115000"/>
              </a:lnSpc>
              <a:spcBef>
                <a:spcPts val="0"/>
              </a:spcBef>
              <a:buClr>
                <a:schemeClr val="dk1"/>
              </a:buClr>
              <a:buSzPct val="61111"/>
              <a:buFont typeface="Arial"/>
              <a:buNone/>
            </a:pPr>
            <a:r>
              <a:rPr lang="en" sz="1800">
                <a:latin typeface="Arial"/>
                <a:ea typeface="Arial"/>
                <a:cs typeface="Arial"/>
                <a:sym typeface="Arial"/>
              </a:rPr>
              <a:t>The Boston Public Schools will formally adopt the “Opportunity Index” as a district-wide tool for making decisions that drive equity, coherence and innovation. Aligned with the School Committee’s Opportunity and Achievement Gaps Policy, </a:t>
            </a:r>
            <a:r>
              <a:rPr lang="en" sz="1800">
                <a:highlight>
                  <a:srgbClr val="FFFFFF"/>
                </a:highlight>
                <a:latin typeface="Arial"/>
                <a:ea typeface="Arial"/>
                <a:cs typeface="Arial"/>
                <a:sym typeface="Arial"/>
              </a:rPr>
              <a:t>the Opportunity Index uses data from students’ home neighborhoods along with individual and family level data as a means for measuring opportunity gaps throughout the district. In turn, the Boston Public Schools will close these opportunity gaps by using the Index to make decisions, such as </a:t>
            </a:r>
            <a:r>
              <a:rPr lang="en" sz="1800">
                <a:latin typeface="Arial"/>
                <a:ea typeface="Arial"/>
                <a:cs typeface="Arial"/>
                <a:sym typeface="Arial"/>
              </a:rPr>
              <a:t>resource allocation, program evaluation, and other prospective and retrospective assessments. The Index will be updated annually to ensure the most predictive factors and recent information available are incorporated.</a:t>
            </a:r>
          </a:p>
        </p:txBody>
      </p:sp>
      <p:sp>
        <p:nvSpPr>
          <p:cNvPr id="158" name="Shape 158"/>
          <p:cNvSpPr txBox="1">
            <a:spLocks noGrp="1"/>
          </p:cNvSpPr>
          <p:nvPr>
            <p:ph type="sldNum" idx="12"/>
          </p:nvPr>
        </p:nvSpPr>
        <p:spPr>
          <a:xfrm>
            <a:off x="6553200" y="6356351"/>
            <a:ext cx="2133600" cy="365200"/>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rgbClr val="898989"/>
                </a:solidFill>
                <a:latin typeface="Calibri"/>
                <a:ea typeface="Calibri"/>
                <a:cs typeface="Calibri"/>
                <a:sym typeface="Calibri"/>
              </a:rPr>
              <a:t>2</a:t>
            </a:fld>
            <a:endParaRPr lang="en" sz="1200" b="0" i="0" u="none" strike="noStrike" cap="none">
              <a:solidFill>
                <a:srgbClr val="898989"/>
              </a:solidFill>
              <a:latin typeface="Calibri"/>
              <a:ea typeface="Calibri"/>
              <a:cs typeface="Calibri"/>
              <a:sym typeface="Calibri"/>
            </a:endParaRPr>
          </a:p>
        </p:txBody>
      </p:sp>
      <p:sp>
        <p:nvSpPr>
          <p:cNvPr id="159" name="Shape 159"/>
          <p:cNvSpPr txBox="1">
            <a:spLocks noGrp="1"/>
          </p:cNvSpPr>
          <p:nvPr>
            <p:ph type="title"/>
          </p:nvPr>
        </p:nvSpPr>
        <p:spPr>
          <a:xfrm>
            <a:off x="253313" y="591309"/>
            <a:ext cx="8229600" cy="586800"/>
          </a:xfrm>
          <a:prstGeom prst="rect">
            <a:avLst/>
          </a:prstGeom>
          <a:noFill/>
          <a:ln>
            <a:noFill/>
          </a:ln>
        </p:spPr>
        <p:txBody>
          <a:bodyPr wrap="square" lIns="91375" tIns="45675" rIns="91375" bIns="45675" anchor="t" anchorCtr="0">
            <a:noAutofit/>
          </a:bodyPr>
          <a:lstStyle/>
          <a:p>
            <a:pPr marL="0" marR="0" lvl="0" indent="0" algn="l" rtl="0">
              <a:spcBef>
                <a:spcPts val="0"/>
              </a:spcBef>
              <a:spcAft>
                <a:spcPts val="0"/>
              </a:spcAft>
              <a:buClr>
                <a:srgbClr val="428BE3"/>
              </a:buClr>
              <a:buSzPct val="25000"/>
              <a:buFont typeface="Century Gothic"/>
              <a:buNone/>
            </a:pPr>
            <a:r>
              <a:rPr lang="en" sz="2400"/>
              <a:t>Opportunity Index Policy Statement</a:t>
            </a:r>
          </a:p>
        </p:txBody>
      </p:sp>
    </p:spTree>
    <p:extLst>
      <p:ext uri="{BB962C8B-B14F-4D97-AF65-F5344CB8AC3E}">
        <p14:creationId xmlns:p14="http://schemas.microsoft.com/office/powerpoint/2010/main" val="259982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Individual-Level Factors</a:t>
            </a:r>
            <a:endParaRPr lang="en-US" dirty="0"/>
          </a:p>
        </p:txBody>
      </p:sp>
      <p:sp>
        <p:nvSpPr>
          <p:cNvPr id="4" name="Slide Number Placeholder 3"/>
          <p:cNvSpPr>
            <a:spLocks noGrp="1"/>
          </p:cNvSpPr>
          <p:nvPr>
            <p:ph type="sldNum" sz="quarter" idx="12"/>
          </p:nvPr>
        </p:nvSpPr>
        <p:spPr/>
        <p:txBody>
          <a:bodyPr/>
          <a:lstStyle/>
          <a:p>
            <a:pPr>
              <a:defRPr/>
            </a:pPr>
            <a:fld id="{0FB4B81A-C1DD-420B-B700-E3247CD2341E}" type="slidenum">
              <a:rPr lang="en-US" altLang="en-US" smtClean="0"/>
              <a:pPr>
                <a:defRPr/>
              </a:pPr>
              <a:t>20</a:t>
            </a:fld>
            <a:endParaRPr lang="en-US" altLang="en-US"/>
          </a:p>
        </p:txBody>
      </p:sp>
      <p:sp>
        <p:nvSpPr>
          <p:cNvPr id="6" name="TextBox 5"/>
          <p:cNvSpPr txBox="1"/>
          <p:nvPr/>
        </p:nvSpPr>
        <p:spPr>
          <a:xfrm>
            <a:off x="672353" y="6414248"/>
            <a:ext cx="4474045" cy="369332"/>
          </a:xfrm>
          <a:prstGeom prst="rect">
            <a:avLst/>
          </a:prstGeom>
          <a:noFill/>
        </p:spPr>
        <p:txBody>
          <a:bodyPr wrap="none" rtlCol="0">
            <a:spAutoFit/>
          </a:bodyPr>
          <a:lstStyle/>
          <a:p>
            <a:r>
              <a:rPr lang="en-US" i="1" dirty="0" smtClean="0"/>
              <a:t>Note: </a:t>
            </a:r>
            <a:r>
              <a:rPr lang="en-US" dirty="0" smtClean="0"/>
              <a:t>.1 ≈ 1.6 pts. difference between groups.</a:t>
            </a:r>
            <a:endParaRPr lang="en-US" i="1" dirty="0"/>
          </a:p>
        </p:txBody>
      </p:sp>
      <p:sp>
        <p:nvSpPr>
          <p:cNvPr id="3" name="Content Placeholder 2"/>
          <p:cNvSpPr>
            <a:spLocks noGrp="1"/>
          </p:cNvSpPr>
          <p:nvPr>
            <p:ph idx="1"/>
          </p:nvPr>
        </p:nvSpPr>
        <p:spPr/>
        <p:txBody>
          <a:bodyPr/>
          <a:lstStyle/>
          <a:p>
            <a:endParaRPr lang="en-US"/>
          </a:p>
        </p:txBody>
      </p:sp>
      <p:pic>
        <p:nvPicPr>
          <p:cNvPr id="8" name="Picture 7"/>
          <p:cNvPicPr>
            <a:picLocks noChangeAspect="1"/>
          </p:cNvPicPr>
          <p:nvPr/>
        </p:nvPicPr>
        <p:blipFill rotWithShape="1">
          <a:blip r:embed="rId2"/>
          <a:srcRect l="6071" r="27776"/>
          <a:stretch/>
        </p:blipFill>
        <p:spPr>
          <a:xfrm>
            <a:off x="2272812" y="1283672"/>
            <a:ext cx="4598377" cy="4572000"/>
          </a:xfrm>
          <a:prstGeom prst="rect">
            <a:avLst/>
          </a:prstGeom>
        </p:spPr>
      </p:pic>
    </p:spTree>
    <p:extLst>
      <p:ext uri="{BB962C8B-B14F-4D97-AF65-F5344CB8AC3E}">
        <p14:creationId xmlns:p14="http://schemas.microsoft.com/office/powerpoint/2010/main" val="320542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Academic aptitude is formed continuously through development.</a:t>
            </a:r>
          </a:p>
          <a:p>
            <a:endParaRPr lang="en-US" dirty="0" smtClean="0"/>
          </a:p>
          <a:p>
            <a:r>
              <a:rPr lang="en-US" dirty="0" smtClean="0"/>
              <a:t>Could we use performance in a previous school to determine the needs of students moving forward?</a:t>
            </a:r>
          </a:p>
          <a:p>
            <a:pPr lvl="1"/>
            <a:r>
              <a:rPr lang="en-US" dirty="0" smtClean="0"/>
              <a:t>Using “risk” indicators.</a:t>
            </a:r>
          </a:p>
          <a:p>
            <a:pPr lvl="1"/>
            <a:r>
              <a:rPr lang="en-US" dirty="0" smtClean="0"/>
              <a:t>Note: not possible for elementary school students</a:t>
            </a:r>
            <a:endParaRPr lang="en-US" dirty="0"/>
          </a:p>
        </p:txBody>
      </p:sp>
      <p:sp>
        <p:nvSpPr>
          <p:cNvPr id="3" name="Slide Number Placeholder 2"/>
          <p:cNvSpPr>
            <a:spLocks noGrp="1"/>
          </p:cNvSpPr>
          <p:nvPr>
            <p:ph type="sldNum" sz="quarter" idx="12"/>
          </p:nvPr>
        </p:nvSpPr>
        <p:spPr/>
        <p:txBody>
          <a:bodyPr/>
          <a:lstStyle/>
          <a:p>
            <a:pPr>
              <a:defRPr/>
            </a:pPr>
            <a:fld id="{17A289C7-2F00-4090-9646-7AAD9F1DA9F5}" type="slidenum">
              <a:rPr lang="en-US" altLang="en-US" smtClean="0"/>
              <a:pPr>
                <a:defRPr/>
              </a:pPr>
              <a:t>21</a:t>
            </a:fld>
            <a:endParaRPr lang="en-US" altLang="en-US" dirty="0"/>
          </a:p>
        </p:txBody>
      </p:sp>
      <p:sp>
        <p:nvSpPr>
          <p:cNvPr id="4" name="Title 3"/>
          <p:cNvSpPr>
            <a:spLocks noGrp="1"/>
          </p:cNvSpPr>
          <p:nvPr>
            <p:ph type="title"/>
          </p:nvPr>
        </p:nvSpPr>
        <p:spPr/>
        <p:txBody>
          <a:bodyPr/>
          <a:lstStyle/>
          <a:p>
            <a:r>
              <a:rPr lang="en-US" dirty="0" smtClean="0"/>
              <a:t>Predicting Performance</a:t>
            </a:r>
            <a:endParaRPr lang="en-US" dirty="0"/>
          </a:p>
        </p:txBody>
      </p:sp>
    </p:spTree>
    <p:extLst>
      <p:ext uri="{BB962C8B-B14F-4D97-AF65-F5344CB8AC3E}">
        <p14:creationId xmlns:p14="http://schemas.microsoft.com/office/powerpoint/2010/main" val="6338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Performance</a:t>
            </a:r>
            <a:endParaRPr lang="en-US" dirty="0"/>
          </a:p>
        </p:txBody>
      </p:sp>
      <p:sp>
        <p:nvSpPr>
          <p:cNvPr id="4" name="Slide Number Placeholder 3"/>
          <p:cNvSpPr>
            <a:spLocks noGrp="1"/>
          </p:cNvSpPr>
          <p:nvPr>
            <p:ph type="sldNum" sz="quarter" idx="12"/>
          </p:nvPr>
        </p:nvSpPr>
        <p:spPr/>
        <p:txBody>
          <a:bodyPr/>
          <a:lstStyle/>
          <a:p>
            <a:pPr>
              <a:defRPr/>
            </a:pPr>
            <a:fld id="{0FB4B81A-C1DD-420B-B700-E3247CD2341E}" type="slidenum">
              <a:rPr lang="en-US" altLang="en-US" smtClean="0"/>
              <a:pPr>
                <a:defRPr/>
              </a:pPr>
              <a:t>22</a:t>
            </a:fld>
            <a:endParaRPr lang="en-US" altLang="en-US"/>
          </a:p>
        </p:txBody>
      </p:sp>
      <p:sp>
        <p:nvSpPr>
          <p:cNvPr id="6" name="TextBox 5"/>
          <p:cNvSpPr txBox="1"/>
          <p:nvPr/>
        </p:nvSpPr>
        <p:spPr>
          <a:xfrm>
            <a:off x="672353" y="6414248"/>
            <a:ext cx="4060855" cy="369332"/>
          </a:xfrm>
          <a:prstGeom prst="rect">
            <a:avLst/>
          </a:prstGeom>
          <a:noFill/>
        </p:spPr>
        <p:txBody>
          <a:bodyPr wrap="none" rtlCol="0">
            <a:spAutoFit/>
          </a:bodyPr>
          <a:lstStyle/>
          <a:p>
            <a:r>
              <a:rPr lang="en-US" i="1" dirty="0" smtClean="0"/>
              <a:t>Note: </a:t>
            </a:r>
            <a:r>
              <a:rPr lang="en-US" dirty="0" smtClean="0"/>
              <a:t>.1 ≈ 1.6 pts. difference in test score.</a:t>
            </a:r>
            <a:endParaRPr lang="en-US" i="1"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rotWithShape="1">
          <a:blip r:embed="rId3"/>
          <a:srcRect l="6690" t="10577" r="20481" b="8076"/>
          <a:stretch/>
        </p:blipFill>
        <p:spPr>
          <a:xfrm>
            <a:off x="2466243" y="1569427"/>
            <a:ext cx="4211515" cy="3719147"/>
          </a:xfrm>
          <a:prstGeom prst="rect">
            <a:avLst/>
          </a:prstGeom>
        </p:spPr>
      </p:pic>
    </p:spTree>
    <p:extLst>
      <p:ext uri="{BB962C8B-B14F-4D97-AF65-F5344CB8AC3E}">
        <p14:creationId xmlns:p14="http://schemas.microsoft.com/office/powerpoint/2010/main" val="3346075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78164"/>
            <a:ext cx="8229600" cy="5679836"/>
          </a:xfrm>
        </p:spPr>
        <p:txBody>
          <a:bodyPr>
            <a:normAutofit fontScale="77500" lnSpcReduction="20000"/>
          </a:bodyPr>
          <a:lstStyle/>
          <a:p>
            <a:r>
              <a:rPr lang="en-US" b="1" dirty="0" smtClean="0">
                <a:solidFill>
                  <a:schemeClr val="accent6">
                    <a:lumMod val="75000"/>
                  </a:schemeClr>
                </a:solidFill>
              </a:rPr>
              <a:t>Place matters, the NOI can account for up to 20 points in </a:t>
            </a:r>
            <a:r>
              <a:rPr lang="en-US" sz="2800" b="1" dirty="0" smtClean="0">
                <a:solidFill>
                  <a:schemeClr val="accent6">
                    <a:lumMod val="75000"/>
                  </a:schemeClr>
                </a:solidFill>
              </a:rPr>
              <a:t>MCAS</a:t>
            </a:r>
          </a:p>
          <a:p>
            <a:pPr lvl="1"/>
            <a:r>
              <a:rPr lang="en-US" dirty="0" smtClean="0"/>
              <a:t>Various factors matter, including SES, Safety, Adult Ed Attainment; for elementary, physical disorder &amp; custodianship.</a:t>
            </a:r>
          </a:p>
          <a:p>
            <a:pPr lvl="1"/>
            <a:endParaRPr lang="en-US" sz="2400" dirty="0" smtClean="0"/>
          </a:p>
          <a:p>
            <a:r>
              <a:rPr lang="en-US" b="1" dirty="0" smtClean="0">
                <a:solidFill>
                  <a:schemeClr val="accent6">
                    <a:lumMod val="75000"/>
                  </a:schemeClr>
                </a:solidFill>
              </a:rPr>
              <a:t>Individual characteristics matter even more (the OI)</a:t>
            </a:r>
            <a:endParaRPr lang="en-US" dirty="0"/>
          </a:p>
          <a:p>
            <a:endParaRPr lang="en-US" dirty="0" smtClean="0"/>
          </a:p>
          <a:p>
            <a:r>
              <a:rPr lang="en-US" b="1" dirty="0" smtClean="0">
                <a:solidFill>
                  <a:schemeClr val="accent6">
                    <a:lumMod val="75000"/>
                  </a:schemeClr>
                </a:solidFill>
              </a:rPr>
              <a:t>For older students, we can predict future performance with “risk” indicators</a:t>
            </a:r>
          </a:p>
          <a:p>
            <a:pPr lvl="1"/>
            <a:r>
              <a:rPr lang="en-US" dirty="0" smtClean="0"/>
              <a:t>But individual-level characteristics provide additional precision</a:t>
            </a:r>
            <a:endParaRPr lang="en-US" dirty="0"/>
          </a:p>
          <a:p>
            <a:pPr marL="457200" lvl="1" indent="0">
              <a:buNone/>
            </a:pPr>
            <a:endParaRPr lang="en-US" dirty="0" smtClean="0"/>
          </a:p>
          <a:p>
            <a:r>
              <a:rPr lang="en-US" b="1" dirty="0">
                <a:solidFill>
                  <a:schemeClr val="accent6">
                    <a:lumMod val="75000"/>
                  </a:schemeClr>
                </a:solidFill>
              </a:rPr>
              <a:t>The OI can be effectively used to account for a </a:t>
            </a:r>
            <a:r>
              <a:rPr lang="en-US" b="1" dirty="0" smtClean="0">
                <a:solidFill>
                  <a:schemeClr val="accent6">
                    <a:lumMod val="75000"/>
                  </a:schemeClr>
                </a:solidFill>
              </a:rPr>
              <a:t>substantial amount </a:t>
            </a:r>
            <a:r>
              <a:rPr lang="en-US" b="1" dirty="0">
                <a:solidFill>
                  <a:schemeClr val="accent6">
                    <a:lumMod val="75000"/>
                  </a:schemeClr>
                </a:solidFill>
              </a:rPr>
              <a:t>of </a:t>
            </a:r>
            <a:r>
              <a:rPr lang="en-US" b="1" dirty="0" smtClean="0">
                <a:solidFill>
                  <a:schemeClr val="accent6">
                    <a:lumMod val="75000"/>
                  </a:schemeClr>
                </a:solidFill>
              </a:rPr>
              <a:t>the variation outside of the control of schools</a:t>
            </a:r>
            <a:endParaRPr lang="en-US" b="1" dirty="0">
              <a:solidFill>
                <a:schemeClr val="accent6">
                  <a:lumMod val="75000"/>
                </a:schemeClr>
              </a:solidFill>
            </a:endParaRPr>
          </a:p>
          <a:p>
            <a:pPr lvl="1"/>
            <a:r>
              <a:rPr lang="en-US" dirty="0" smtClean="0"/>
              <a:t>It accounts </a:t>
            </a:r>
            <a:r>
              <a:rPr lang="en-US" dirty="0"/>
              <a:t>for </a:t>
            </a:r>
            <a:r>
              <a:rPr lang="en-US" dirty="0" smtClean="0"/>
              <a:t>place-based differences </a:t>
            </a:r>
            <a:r>
              <a:rPr lang="en-US" dirty="0"/>
              <a:t>in access to </a:t>
            </a:r>
            <a:r>
              <a:rPr lang="en-US" dirty="0" smtClean="0"/>
              <a:t>resources and stressful environments…</a:t>
            </a:r>
            <a:endParaRPr lang="en-US" dirty="0"/>
          </a:p>
          <a:p>
            <a:pPr lvl="1"/>
            <a:r>
              <a:rPr lang="en-US" dirty="0" smtClean="0"/>
              <a:t>And individual-level inequities </a:t>
            </a:r>
            <a:r>
              <a:rPr lang="en-US" dirty="0"/>
              <a:t>across families within </a:t>
            </a:r>
            <a:r>
              <a:rPr lang="en-US" dirty="0" smtClean="0"/>
              <a:t>and across neighborhoods.</a:t>
            </a:r>
            <a:endParaRPr lang="en-US" dirty="0"/>
          </a:p>
          <a:p>
            <a:pPr lvl="1"/>
            <a:endParaRPr lang="en-US" dirty="0" smtClean="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17A289C7-2F00-4090-9646-7AAD9F1DA9F5}" type="slidenum">
              <a:rPr lang="en-US" altLang="en-US" smtClean="0"/>
              <a:pPr>
                <a:defRPr/>
              </a:pPr>
              <a:t>23</a:t>
            </a:fld>
            <a:endParaRPr lang="en-US" altLang="en-US" dirty="0"/>
          </a:p>
        </p:txBody>
      </p:sp>
      <p:sp>
        <p:nvSpPr>
          <p:cNvPr id="4" name="Title 3"/>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50870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57200" y="1600200"/>
            <a:ext cx="8229600" cy="4526000"/>
          </a:xfrm>
          <a:prstGeom prst="rect">
            <a:avLst/>
          </a:prstGeom>
        </p:spPr>
        <p:txBody>
          <a:bodyPr wrap="square" lIns="91425" tIns="91425" rIns="91425" bIns="91425" anchor="t" anchorCtr="0">
            <a:noAutofit/>
          </a:bodyPr>
          <a:lstStyle/>
          <a:p>
            <a:pPr marL="0" lvl="0" indent="0" rtl="0">
              <a:spcBef>
                <a:spcPts val="0"/>
              </a:spcBef>
              <a:buNone/>
            </a:pPr>
            <a:r>
              <a:rPr lang="en" sz="1800" b="1" dirty="0">
                <a:latin typeface="Arial"/>
                <a:ea typeface="Arial"/>
                <a:cs typeface="Arial"/>
                <a:sym typeface="Arial"/>
              </a:rPr>
              <a:t>Uses Are Numerous- Here Are a Few Examples: </a:t>
            </a:r>
            <a:r>
              <a:rPr lang="en" sz="1800" dirty="0">
                <a:latin typeface="Arial"/>
                <a:ea typeface="Arial"/>
                <a:cs typeface="Arial"/>
                <a:sym typeface="Arial"/>
              </a:rPr>
              <a:t> </a:t>
            </a:r>
          </a:p>
          <a:p>
            <a:pPr marL="457200" lvl="0" indent="-342900" rtl="0">
              <a:spcBef>
                <a:spcPts val="0"/>
              </a:spcBef>
              <a:buSzPct val="100000"/>
              <a:buFont typeface="Arial"/>
            </a:pPr>
            <a:r>
              <a:rPr lang="en" sz="1800" dirty="0">
                <a:latin typeface="Arial"/>
                <a:ea typeface="Arial"/>
                <a:cs typeface="Arial"/>
                <a:sym typeface="Arial"/>
              </a:rPr>
              <a:t>Partnerships </a:t>
            </a:r>
          </a:p>
          <a:p>
            <a:pPr marL="457200" lvl="0" indent="-342900" rtl="0">
              <a:spcBef>
                <a:spcPts val="0"/>
              </a:spcBef>
              <a:buSzPct val="100000"/>
              <a:buFont typeface="Arial"/>
            </a:pPr>
            <a:r>
              <a:rPr lang="en" sz="1800" dirty="0">
                <a:latin typeface="Arial"/>
                <a:ea typeface="Arial"/>
                <a:cs typeface="Arial"/>
                <a:sym typeface="Arial"/>
              </a:rPr>
              <a:t>Programming </a:t>
            </a:r>
          </a:p>
          <a:p>
            <a:pPr marL="457200" lvl="0" indent="-342900" rtl="0">
              <a:spcBef>
                <a:spcPts val="0"/>
              </a:spcBef>
              <a:buSzPct val="100000"/>
              <a:buFont typeface="Arial"/>
            </a:pPr>
            <a:r>
              <a:rPr lang="en" sz="1800" dirty="0">
                <a:latin typeface="Arial"/>
                <a:ea typeface="Arial"/>
                <a:cs typeface="Arial"/>
                <a:sym typeface="Arial"/>
              </a:rPr>
              <a:t>Funding </a:t>
            </a:r>
          </a:p>
          <a:p>
            <a:pPr marL="457200" lvl="0" indent="-342900" rtl="0">
              <a:spcBef>
                <a:spcPts val="0"/>
              </a:spcBef>
              <a:buSzPct val="100000"/>
              <a:buFont typeface="Arial"/>
            </a:pPr>
            <a:r>
              <a:rPr lang="en" sz="1800" dirty="0">
                <a:latin typeface="Arial"/>
                <a:ea typeface="Arial"/>
                <a:cs typeface="Arial"/>
                <a:sym typeface="Arial"/>
              </a:rPr>
              <a:t>Equity analyses </a:t>
            </a:r>
          </a:p>
          <a:p>
            <a:pPr marL="0" lvl="0" indent="0" rtl="0">
              <a:spcBef>
                <a:spcPts val="0"/>
              </a:spcBef>
              <a:buNone/>
            </a:pPr>
            <a:r>
              <a:rPr lang="en" sz="1800" dirty="0">
                <a:latin typeface="Arial"/>
                <a:ea typeface="Arial"/>
                <a:cs typeface="Arial"/>
                <a:sym typeface="Arial"/>
              </a:rPr>
              <a:t> </a:t>
            </a:r>
          </a:p>
          <a:p>
            <a:pPr marL="457200" lvl="0" indent="0" rtl="0">
              <a:spcBef>
                <a:spcPts val="0"/>
              </a:spcBef>
              <a:buNone/>
            </a:pPr>
            <a:r>
              <a:rPr lang="en" sz="1800" i="1" dirty="0">
                <a:latin typeface="Arial"/>
                <a:ea typeface="Arial"/>
                <a:cs typeface="Arial"/>
                <a:sym typeface="Arial"/>
              </a:rPr>
              <a:t>Example: </a:t>
            </a:r>
          </a:p>
          <a:p>
            <a:pPr marL="457200" lvl="0" indent="0" rtl="0">
              <a:spcBef>
                <a:spcPts val="0"/>
              </a:spcBef>
              <a:buNone/>
            </a:pPr>
            <a:r>
              <a:rPr lang="en" sz="1800" dirty="0" smtClean="0">
                <a:latin typeface="Arial"/>
                <a:ea typeface="Arial"/>
                <a:cs typeface="Arial"/>
                <a:sym typeface="Arial"/>
              </a:rPr>
              <a:t>Ex</a:t>
            </a:r>
            <a:r>
              <a:rPr lang="en-US" sz="1800" dirty="0" err="1" smtClean="0">
                <a:latin typeface="Arial"/>
                <a:ea typeface="Arial"/>
                <a:cs typeface="Arial"/>
                <a:sym typeface="Arial"/>
              </a:rPr>
              <a:t>panded</a:t>
            </a:r>
            <a:r>
              <a:rPr lang="en" sz="1800" dirty="0" smtClean="0">
                <a:latin typeface="Arial"/>
                <a:ea typeface="Arial"/>
                <a:cs typeface="Arial"/>
                <a:sym typeface="Arial"/>
              </a:rPr>
              <a:t> </a:t>
            </a:r>
            <a:r>
              <a:rPr lang="en" sz="1800" dirty="0">
                <a:latin typeface="Arial"/>
                <a:ea typeface="Arial"/>
                <a:cs typeface="Arial"/>
                <a:sym typeface="Arial"/>
              </a:rPr>
              <a:t>Learning Time - Summer Learning </a:t>
            </a:r>
          </a:p>
          <a:p>
            <a:pPr marL="0" lvl="0" indent="0" rtl="0">
              <a:spcBef>
                <a:spcPts val="0"/>
              </a:spcBef>
              <a:buNone/>
            </a:pPr>
            <a:endParaRPr sz="1800" dirty="0">
              <a:latin typeface="Arial"/>
              <a:ea typeface="Arial"/>
              <a:cs typeface="Arial"/>
              <a:sym typeface="Arial"/>
            </a:endParaRPr>
          </a:p>
          <a:p>
            <a:pPr marL="0" lvl="0" indent="0" rtl="0">
              <a:spcBef>
                <a:spcPts val="0"/>
              </a:spcBef>
              <a:buNone/>
            </a:pPr>
            <a:r>
              <a:rPr lang="en" sz="1800" b="1" dirty="0">
                <a:latin typeface="Arial"/>
                <a:ea typeface="Arial"/>
                <a:cs typeface="Arial"/>
                <a:sym typeface="Arial"/>
              </a:rPr>
              <a:t>National Equity Leader in Resource Allocation:</a:t>
            </a:r>
            <a:r>
              <a:rPr lang="en" sz="1800" dirty="0">
                <a:latin typeface="Arial"/>
                <a:ea typeface="Arial"/>
                <a:cs typeface="Arial"/>
                <a:sym typeface="Arial"/>
              </a:rPr>
              <a:t>  </a:t>
            </a:r>
          </a:p>
          <a:p>
            <a:pPr marL="457200" lvl="0" indent="-342900" rtl="0">
              <a:spcBef>
                <a:spcPts val="0"/>
              </a:spcBef>
              <a:buSzPct val="100000"/>
              <a:buFont typeface="Arial"/>
            </a:pPr>
            <a:r>
              <a:rPr lang="en" sz="1800" dirty="0">
                <a:latin typeface="Arial"/>
                <a:ea typeface="Arial"/>
                <a:cs typeface="Arial"/>
                <a:sym typeface="Arial"/>
              </a:rPr>
              <a:t>Innovative</a:t>
            </a:r>
            <a:r>
              <a:rPr lang="en" sz="1800" i="1" dirty="0">
                <a:latin typeface="Arial"/>
                <a:ea typeface="Arial"/>
                <a:cs typeface="Arial"/>
                <a:sym typeface="Arial"/>
              </a:rPr>
              <a:t> </a:t>
            </a:r>
            <a:r>
              <a:rPr lang="en" sz="1800" dirty="0">
                <a:latin typeface="Arial"/>
                <a:ea typeface="Arial"/>
                <a:cs typeface="Arial"/>
                <a:sym typeface="Arial"/>
              </a:rPr>
              <a:t>- Nothing as robust right now in K-12 education</a:t>
            </a:r>
          </a:p>
          <a:p>
            <a:pPr marL="457200" lvl="0" indent="-342900" rtl="0">
              <a:spcBef>
                <a:spcPts val="0"/>
              </a:spcBef>
              <a:buSzPct val="100000"/>
            </a:pPr>
            <a:r>
              <a:rPr lang="en" sz="1800" dirty="0">
                <a:latin typeface="Arial"/>
                <a:ea typeface="Arial"/>
                <a:cs typeface="Arial"/>
                <a:sym typeface="Arial"/>
              </a:rPr>
              <a:t>Advocating for Equity - Local, State, National</a:t>
            </a:r>
          </a:p>
          <a:p>
            <a:pPr marL="0" lvl="0" indent="0" rtl="0">
              <a:spcBef>
                <a:spcPts val="0"/>
              </a:spcBef>
              <a:buNone/>
            </a:pPr>
            <a:endParaRPr sz="1100" dirty="0">
              <a:latin typeface="Arial"/>
              <a:ea typeface="Arial"/>
              <a:cs typeface="Arial"/>
              <a:sym typeface="Arial"/>
            </a:endParaRPr>
          </a:p>
          <a:p>
            <a:pPr lvl="0" rtl="0">
              <a:spcBef>
                <a:spcPts val="0"/>
              </a:spcBef>
              <a:buNone/>
            </a:pPr>
            <a:endParaRPr dirty="0"/>
          </a:p>
        </p:txBody>
      </p:sp>
      <p:sp>
        <p:nvSpPr>
          <p:cNvPr id="187" name="Shape 187"/>
          <p:cNvSpPr txBox="1">
            <a:spLocks noGrp="1"/>
          </p:cNvSpPr>
          <p:nvPr>
            <p:ph type="title"/>
          </p:nvPr>
        </p:nvSpPr>
        <p:spPr>
          <a:xfrm>
            <a:off x="253313" y="591309"/>
            <a:ext cx="8229600" cy="586800"/>
          </a:xfrm>
          <a:prstGeom prst="rect">
            <a:avLst/>
          </a:prstGeom>
        </p:spPr>
        <p:txBody>
          <a:bodyPr wrap="square" lIns="91425" tIns="91425" rIns="91425" bIns="91425" anchor="t" anchorCtr="0">
            <a:noAutofit/>
          </a:bodyPr>
          <a:lstStyle/>
          <a:p>
            <a:pPr lvl="0" rtl="0">
              <a:spcBef>
                <a:spcPts val="0"/>
              </a:spcBef>
              <a:buNone/>
            </a:pPr>
            <a:r>
              <a:rPr lang="en"/>
              <a:t>Possible Uses for the Index: </a:t>
            </a:r>
          </a:p>
        </p:txBody>
      </p:sp>
    </p:spTree>
    <p:extLst>
      <p:ext uri="{BB962C8B-B14F-4D97-AF65-F5344CB8AC3E}">
        <p14:creationId xmlns:p14="http://schemas.microsoft.com/office/powerpoint/2010/main" val="403688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descr="'17 OOAG PowerPoint Template9.jpg"/>
          <p:cNvPicPr preferRelativeResize="0"/>
          <p:nvPr/>
        </p:nvPicPr>
        <p:blipFill>
          <a:blip r:embed="rId3">
            <a:alphaModFix/>
          </a:blip>
          <a:stretch>
            <a:fillRect/>
          </a:stretch>
        </p:blipFill>
        <p:spPr>
          <a:xfrm>
            <a:off x="0" y="0"/>
            <a:ext cx="9144000" cy="6864091"/>
          </a:xfrm>
          <a:prstGeom prst="rect">
            <a:avLst/>
          </a:prstGeom>
          <a:noFill/>
          <a:ln>
            <a:noFill/>
          </a:ln>
        </p:spPr>
      </p:pic>
    </p:spTree>
    <p:extLst>
      <p:ext uri="{BB962C8B-B14F-4D97-AF65-F5344CB8AC3E}">
        <p14:creationId xmlns:p14="http://schemas.microsoft.com/office/powerpoint/2010/main" val="309196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457200" y="1600200"/>
            <a:ext cx="8229600" cy="4544800"/>
          </a:xfrm>
          <a:prstGeom prst="rect">
            <a:avLst/>
          </a:prstGeom>
          <a:noFill/>
          <a:ln>
            <a:noFill/>
          </a:ln>
        </p:spPr>
        <p:txBody>
          <a:bodyPr wrap="square" lIns="91375" tIns="45675" rIns="91375" bIns="45675" anchor="t" anchorCtr="0">
            <a:noAutofit/>
          </a:bodyPr>
          <a:lstStyle/>
          <a:p>
            <a:pPr marL="0" lvl="0" indent="0" rtl="0">
              <a:lnSpc>
                <a:spcPct val="115000"/>
              </a:lnSpc>
              <a:spcBef>
                <a:spcPts val="0"/>
              </a:spcBef>
              <a:spcAft>
                <a:spcPts val="1600"/>
              </a:spcAft>
              <a:buNone/>
            </a:pPr>
            <a:r>
              <a:rPr lang="en" sz="1800">
                <a:solidFill>
                  <a:srgbClr val="000000"/>
                </a:solidFill>
                <a:latin typeface="Arial"/>
                <a:ea typeface="Arial"/>
                <a:cs typeface="Arial"/>
                <a:sym typeface="Arial"/>
              </a:rPr>
              <a:t>We know, and research supports, that there are many variables outside schools’ control that affect student achievement. Students come to school with an invisible backpack of varied opportunity. </a:t>
            </a:r>
          </a:p>
          <a:p>
            <a:pPr marL="0" lvl="0" indent="0" rtl="0">
              <a:spcBef>
                <a:spcPts val="0"/>
              </a:spcBef>
              <a:buNone/>
            </a:pPr>
            <a:r>
              <a:rPr lang="en" sz="1800" b="1">
                <a:solidFill>
                  <a:srgbClr val="000000"/>
                </a:solidFill>
                <a:latin typeface="Arial"/>
                <a:ea typeface="Arial"/>
                <a:cs typeface="Arial"/>
                <a:sym typeface="Arial"/>
              </a:rPr>
              <a:t>Our Challenge: </a:t>
            </a:r>
            <a:r>
              <a:rPr lang="en" sz="1800">
                <a:solidFill>
                  <a:srgbClr val="000000"/>
                </a:solidFill>
                <a:latin typeface="Arial"/>
                <a:ea typeface="Arial"/>
                <a:cs typeface="Arial"/>
                <a:sym typeface="Arial"/>
              </a:rPr>
              <a:t>Although many of our measures (eg. WSF) align to national best practices,</a:t>
            </a:r>
            <a:r>
              <a:rPr lang="en" sz="1800" b="1">
                <a:solidFill>
                  <a:srgbClr val="000000"/>
                </a:solidFill>
                <a:latin typeface="Arial"/>
                <a:ea typeface="Arial"/>
                <a:cs typeface="Arial"/>
                <a:sym typeface="Arial"/>
              </a:rPr>
              <a:t> </a:t>
            </a:r>
            <a:r>
              <a:rPr lang="en" sz="1800">
                <a:solidFill>
                  <a:srgbClr val="000000"/>
                </a:solidFill>
                <a:latin typeface="Arial"/>
                <a:ea typeface="Arial"/>
                <a:cs typeface="Arial"/>
                <a:sym typeface="Arial"/>
              </a:rPr>
              <a:t>we feel</a:t>
            </a:r>
            <a:r>
              <a:rPr lang="en" sz="1800" b="1">
                <a:solidFill>
                  <a:srgbClr val="000000"/>
                </a:solidFill>
                <a:latin typeface="Arial"/>
                <a:ea typeface="Arial"/>
                <a:cs typeface="Arial"/>
                <a:sym typeface="Arial"/>
              </a:rPr>
              <a:t> </a:t>
            </a:r>
            <a:r>
              <a:rPr lang="en" sz="1800">
                <a:solidFill>
                  <a:srgbClr val="000000"/>
                </a:solidFill>
                <a:latin typeface="Arial"/>
                <a:ea typeface="Arial"/>
                <a:cs typeface="Arial"/>
                <a:sym typeface="Arial"/>
              </a:rPr>
              <a:t>our current measures of student need are too blunt…and we lack a common equity framework that we use as a tool for making equity-driven decisions.</a:t>
            </a:r>
            <a:r>
              <a:rPr lang="en" sz="1800">
                <a:latin typeface="Arial"/>
                <a:ea typeface="Arial"/>
                <a:cs typeface="Arial"/>
                <a:sym typeface="Arial"/>
              </a:rPr>
              <a:t> </a:t>
            </a:r>
          </a:p>
          <a:p>
            <a:pPr marL="457200" lvl="0" indent="-342900" rtl="0">
              <a:spcBef>
                <a:spcPts val="0"/>
              </a:spcBef>
              <a:buSzPct val="100000"/>
              <a:buFont typeface="Arial"/>
            </a:pPr>
            <a:r>
              <a:rPr lang="en" sz="1800">
                <a:latin typeface="Arial"/>
                <a:ea typeface="Arial"/>
                <a:cs typeface="Arial"/>
                <a:sym typeface="Arial"/>
              </a:rPr>
              <a:t>The better we match need with resources, the closer we get to closing opportunity gaps. </a:t>
            </a:r>
          </a:p>
          <a:p>
            <a:pPr marL="0" lvl="0" indent="0" rtl="0">
              <a:spcBef>
                <a:spcPts val="0"/>
              </a:spcBef>
              <a:buNone/>
            </a:pPr>
            <a:endParaRPr sz="1400"/>
          </a:p>
          <a:p>
            <a:pPr marL="0" lvl="0" indent="0" rtl="0">
              <a:spcBef>
                <a:spcPts val="0"/>
              </a:spcBef>
              <a:buClr>
                <a:schemeClr val="dk1"/>
              </a:buClr>
              <a:buSzPct val="25000"/>
              <a:buFont typeface="Arial"/>
              <a:buNone/>
            </a:pPr>
            <a:endParaRPr sz="1400"/>
          </a:p>
        </p:txBody>
      </p:sp>
      <p:sp>
        <p:nvSpPr>
          <p:cNvPr id="166" name="Shape 166"/>
          <p:cNvSpPr txBox="1">
            <a:spLocks noGrp="1"/>
          </p:cNvSpPr>
          <p:nvPr>
            <p:ph type="sldNum" idx="12"/>
          </p:nvPr>
        </p:nvSpPr>
        <p:spPr>
          <a:xfrm>
            <a:off x="6553200" y="6356351"/>
            <a:ext cx="2133600" cy="365200"/>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rgbClr val="898989"/>
                </a:solidFill>
                <a:latin typeface="Calibri"/>
                <a:ea typeface="Calibri"/>
                <a:cs typeface="Calibri"/>
                <a:sym typeface="Calibri"/>
              </a:rPr>
              <a:t>3</a:t>
            </a:fld>
            <a:endParaRPr lang="en" sz="1200" b="0" i="0" u="none" strike="noStrike" cap="none">
              <a:solidFill>
                <a:srgbClr val="898989"/>
              </a:solidFill>
              <a:latin typeface="Calibri"/>
              <a:ea typeface="Calibri"/>
              <a:cs typeface="Calibri"/>
              <a:sym typeface="Calibri"/>
            </a:endParaRPr>
          </a:p>
        </p:txBody>
      </p:sp>
      <p:sp>
        <p:nvSpPr>
          <p:cNvPr id="167" name="Shape 167"/>
          <p:cNvSpPr txBox="1">
            <a:spLocks noGrp="1"/>
          </p:cNvSpPr>
          <p:nvPr>
            <p:ph type="title"/>
          </p:nvPr>
        </p:nvSpPr>
        <p:spPr>
          <a:xfrm>
            <a:off x="253313" y="591309"/>
            <a:ext cx="8229600" cy="586800"/>
          </a:xfrm>
          <a:prstGeom prst="rect">
            <a:avLst/>
          </a:prstGeom>
          <a:noFill/>
          <a:ln>
            <a:noFill/>
          </a:ln>
        </p:spPr>
        <p:txBody>
          <a:bodyPr wrap="square" lIns="91375" tIns="45675" rIns="91375" bIns="45675" anchor="t" anchorCtr="0">
            <a:noAutofit/>
          </a:bodyPr>
          <a:lstStyle/>
          <a:p>
            <a:pPr marL="0" marR="0" lvl="0" indent="0" algn="l" rtl="0">
              <a:spcBef>
                <a:spcPts val="0"/>
              </a:spcBef>
              <a:spcAft>
                <a:spcPts val="0"/>
              </a:spcAft>
              <a:buClr>
                <a:srgbClr val="428BE3"/>
              </a:buClr>
              <a:buSzPct val="25000"/>
              <a:buFont typeface="Century Gothic"/>
              <a:buNone/>
            </a:pPr>
            <a:r>
              <a:rPr lang="en" sz="2400"/>
              <a:t>Why Do We Need an Opportunity Index</a:t>
            </a:r>
          </a:p>
        </p:txBody>
      </p:sp>
    </p:spTree>
    <p:extLst>
      <p:ext uri="{BB962C8B-B14F-4D97-AF65-F5344CB8AC3E}">
        <p14:creationId xmlns:p14="http://schemas.microsoft.com/office/powerpoint/2010/main" val="240855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457200" y="1369400"/>
            <a:ext cx="8229600" cy="4544800"/>
          </a:xfrm>
          <a:prstGeom prst="rect">
            <a:avLst/>
          </a:prstGeom>
          <a:noFill/>
          <a:ln>
            <a:noFill/>
          </a:ln>
        </p:spPr>
        <p:txBody>
          <a:bodyPr wrap="square" lIns="91375" tIns="45675" rIns="91375" bIns="45675" anchor="t" anchorCtr="0">
            <a:noAutofit/>
          </a:bodyPr>
          <a:lstStyle/>
          <a:p>
            <a:pPr marL="0" lvl="0" indent="-69850" rtl="0">
              <a:spcBef>
                <a:spcPts val="0"/>
              </a:spcBef>
              <a:buClr>
                <a:schemeClr val="dk1"/>
              </a:buClr>
              <a:buSzPct val="61111"/>
              <a:buFont typeface="Arial"/>
              <a:buNone/>
            </a:pPr>
            <a:endParaRPr sz="1800">
              <a:latin typeface="Arial"/>
              <a:ea typeface="Arial"/>
              <a:cs typeface="Arial"/>
              <a:sym typeface="Arial"/>
            </a:endParaRPr>
          </a:p>
          <a:p>
            <a:pPr marL="457200" lvl="0" indent="-342900" rtl="0">
              <a:spcBef>
                <a:spcPts val="0"/>
              </a:spcBef>
              <a:buSzPct val="100000"/>
            </a:pPr>
            <a:r>
              <a:rPr lang="en" sz="1800" b="1">
                <a:latin typeface="Arial"/>
                <a:ea typeface="Arial"/>
                <a:cs typeface="Arial"/>
                <a:sym typeface="Arial"/>
              </a:rPr>
              <a:t>The Opportunity Index</a:t>
            </a:r>
            <a:r>
              <a:rPr lang="en" sz="1800">
                <a:latin typeface="Arial"/>
                <a:ea typeface="Arial"/>
                <a:cs typeface="Arial"/>
                <a:sym typeface="Arial"/>
              </a:rPr>
              <a:t> is a powerful new tool for examining the needs of our students and their schools as a means toward increasing educational equity across the district; it will serve as a more robust, accurate, and differentiated measure of student and school need.</a:t>
            </a:r>
          </a:p>
          <a:p>
            <a:pPr marL="0" lvl="0" indent="0" rtl="0">
              <a:spcBef>
                <a:spcPts val="0"/>
              </a:spcBef>
              <a:buClr>
                <a:schemeClr val="dk1"/>
              </a:buClr>
              <a:buSzPct val="25000"/>
              <a:buFont typeface="Arial"/>
              <a:buNone/>
            </a:pPr>
            <a:endParaRPr sz="1800">
              <a:latin typeface="Arial"/>
              <a:ea typeface="Arial"/>
              <a:cs typeface="Arial"/>
              <a:sym typeface="Arial"/>
            </a:endParaRPr>
          </a:p>
          <a:p>
            <a:pPr marL="457200" lvl="0" indent="-342900" rtl="0">
              <a:spcBef>
                <a:spcPts val="0"/>
              </a:spcBef>
              <a:buSzPct val="100000"/>
            </a:pPr>
            <a:r>
              <a:rPr lang="en" sz="1800" b="1">
                <a:latin typeface="Arial"/>
                <a:ea typeface="Arial"/>
                <a:cs typeface="Arial"/>
                <a:sym typeface="Arial"/>
              </a:rPr>
              <a:t>The Opportunity Index</a:t>
            </a:r>
            <a:r>
              <a:rPr lang="en" sz="1800">
                <a:latin typeface="Arial"/>
                <a:ea typeface="Arial"/>
                <a:cs typeface="Arial"/>
                <a:sym typeface="Arial"/>
              </a:rPr>
              <a:t> is a composite index that introduces a range of data that is outside of the schools’ control, yet is predictive of students’ academic outcomes, including neighborhood and individual/family variables. By rolling multiple measures into one, more accessible metric, BPS will be able to direct resources and supports to the students who need it most. </a:t>
            </a:r>
          </a:p>
          <a:p>
            <a:pPr marL="0" lvl="0" indent="0" rtl="0">
              <a:spcBef>
                <a:spcPts val="0"/>
              </a:spcBef>
              <a:buNone/>
            </a:pPr>
            <a:endParaRPr sz="1400">
              <a:latin typeface="Arial"/>
              <a:ea typeface="Arial"/>
              <a:cs typeface="Arial"/>
              <a:sym typeface="Arial"/>
            </a:endParaRPr>
          </a:p>
          <a:p>
            <a:pPr marL="0" lvl="0" indent="0" rtl="0">
              <a:spcBef>
                <a:spcPts val="0"/>
              </a:spcBef>
              <a:buNone/>
            </a:pPr>
            <a:endParaRPr sz="1400">
              <a:solidFill>
                <a:srgbClr val="000000"/>
              </a:solidFill>
              <a:latin typeface="Arial"/>
              <a:ea typeface="Arial"/>
              <a:cs typeface="Arial"/>
              <a:sym typeface="Arial"/>
            </a:endParaRPr>
          </a:p>
        </p:txBody>
      </p:sp>
      <p:sp>
        <p:nvSpPr>
          <p:cNvPr id="174" name="Shape 174"/>
          <p:cNvSpPr txBox="1">
            <a:spLocks noGrp="1"/>
          </p:cNvSpPr>
          <p:nvPr>
            <p:ph type="sldNum" idx="12"/>
          </p:nvPr>
        </p:nvSpPr>
        <p:spPr>
          <a:xfrm>
            <a:off x="6553200" y="6356351"/>
            <a:ext cx="2133600" cy="365200"/>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rgbClr val="898989"/>
                </a:solidFill>
                <a:latin typeface="Calibri"/>
                <a:ea typeface="Calibri"/>
                <a:cs typeface="Calibri"/>
                <a:sym typeface="Calibri"/>
              </a:rPr>
              <a:t>4</a:t>
            </a:fld>
            <a:endParaRPr lang="en" sz="1200" b="0" i="0" u="none" strike="noStrike" cap="none">
              <a:solidFill>
                <a:srgbClr val="898989"/>
              </a:solidFill>
              <a:latin typeface="Calibri"/>
              <a:ea typeface="Calibri"/>
              <a:cs typeface="Calibri"/>
              <a:sym typeface="Calibri"/>
            </a:endParaRPr>
          </a:p>
        </p:txBody>
      </p:sp>
      <p:sp>
        <p:nvSpPr>
          <p:cNvPr id="175" name="Shape 175"/>
          <p:cNvSpPr txBox="1">
            <a:spLocks noGrp="1"/>
          </p:cNvSpPr>
          <p:nvPr>
            <p:ph type="title"/>
          </p:nvPr>
        </p:nvSpPr>
        <p:spPr>
          <a:xfrm>
            <a:off x="253313" y="591309"/>
            <a:ext cx="8229600" cy="586800"/>
          </a:xfrm>
          <a:prstGeom prst="rect">
            <a:avLst/>
          </a:prstGeom>
          <a:noFill/>
          <a:ln>
            <a:noFill/>
          </a:ln>
        </p:spPr>
        <p:txBody>
          <a:bodyPr wrap="square" lIns="91375" tIns="45675" rIns="91375" bIns="45675" anchor="t" anchorCtr="0">
            <a:noAutofit/>
          </a:bodyPr>
          <a:lstStyle/>
          <a:p>
            <a:pPr marL="0" marR="0" lvl="0" indent="0" algn="l" rtl="0">
              <a:spcBef>
                <a:spcPts val="0"/>
              </a:spcBef>
              <a:spcAft>
                <a:spcPts val="0"/>
              </a:spcAft>
              <a:buClr>
                <a:srgbClr val="428BE3"/>
              </a:buClr>
              <a:buSzPct val="25000"/>
              <a:buFont typeface="Century Gothic"/>
              <a:buNone/>
            </a:pPr>
            <a:r>
              <a:rPr lang="en" sz="2400"/>
              <a:t>What is the Opportunity Index </a:t>
            </a:r>
          </a:p>
        </p:txBody>
      </p:sp>
    </p:spTree>
    <p:extLst>
      <p:ext uri="{BB962C8B-B14F-4D97-AF65-F5344CB8AC3E}">
        <p14:creationId xmlns:p14="http://schemas.microsoft.com/office/powerpoint/2010/main" val="91752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457200" y="1600200"/>
            <a:ext cx="8229600" cy="4526000"/>
          </a:xfrm>
          <a:prstGeom prst="rect">
            <a:avLst/>
          </a:prstGeom>
        </p:spPr>
        <p:txBody>
          <a:bodyPr wrap="square" lIns="91425" tIns="91425" rIns="91425" bIns="91425" anchor="t" anchorCtr="0">
            <a:noAutofit/>
          </a:bodyPr>
          <a:lstStyle/>
          <a:p>
            <a:pPr marL="457200" lvl="0" indent="-342900" rtl="0">
              <a:spcBef>
                <a:spcPts val="0"/>
              </a:spcBef>
              <a:buSzPct val="100000"/>
              <a:buFont typeface="Arial"/>
            </a:pPr>
            <a:r>
              <a:rPr lang="en" sz="1800">
                <a:latin typeface="Arial"/>
                <a:ea typeface="Arial"/>
                <a:cs typeface="Arial"/>
                <a:sym typeface="Arial"/>
              </a:rPr>
              <a:t>Aligns to Opportunity and Achievement Gaps Policy and Implementation Plan</a:t>
            </a:r>
          </a:p>
          <a:p>
            <a:pPr marL="0" lvl="0" indent="0" rtl="0">
              <a:spcBef>
                <a:spcPts val="0"/>
              </a:spcBef>
              <a:buNone/>
            </a:pPr>
            <a:endParaRPr sz="1800">
              <a:latin typeface="Arial"/>
              <a:ea typeface="Arial"/>
              <a:cs typeface="Arial"/>
              <a:sym typeface="Arial"/>
            </a:endParaRPr>
          </a:p>
          <a:p>
            <a:pPr marL="457200" lvl="0" indent="-342900" rtl="0">
              <a:spcBef>
                <a:spcPts val="0"/>
              </a:spcBef>
              <a:buSzPct val="100000"/>
              <a:buFont typeface="Arial"/>
            </a:pPr>
            <a:r>
              <a:rPr lang="en" sz="1800">
                <a:latin typeface="Arial"/>
                <a:ea typeface="Arial"/>
                <a:cs typeface="Arial"/>
                <a:sym typeface="Arial"/>
              </a:rPr>
              <a:t>Aligns to the professional learning and other tools of equity inside central office and all of our schools in the district </a:t>
            </a:r>
          </a:p>
          <a:p>
            <a:pPr marL="0" lvl="0" indent="0" rtl="0">
              <a:spcBef>
                <a:spcPts val="0"/>
              </a:spcBef>
              <a:buNone/>
            </a:pPr>
            <a:endParaRPr sz="1800">
              <a:latin typeface="Arial"/>
              <a:ea typeface="Arial"/>
              <a:cs typeface="Arial"/>
              <a:sym typeface="Arial"/>
            </a:endParaRPr>
          </a:p>
          <a:p>
            <a:pPr marL="457200" lvl="0" indent="-342900" rtl="0">
              <a:spcBef>
                <a:spcPts val="0"/>
              </a:spcBef>
              <a:buSzPct val="100000"/>
              <a:buFont typeface="Arial"/>
            </a:pPr>
            <a:r>
              <a:rPr lang="en" sz="1800">
                <a:latin typeface="Arial"/>
                <a:ea typeface="Arial"/>
                <a:cs typeface="Arial"/>
                <a:sym typeface="Arial"/>
              </a:rPr>
              <a:t>Resource allocation as a “values statement” </a:t>
            </a:r>
          </a:p>
          <a:p>
            <a:pPr lvl="0">
              <a:spcBef>
                <a:spcPts val="0"/>
              </a:spcBef>
              <a:buNone/>
            </a:pPr>
            <a:endParaRPr/>
          </a:p>
        </p:txBody>
      </p:sp>
      <p:sp>
        <p:nvSpPr>
          <p:cNvPr id="181" name="Shape 181"/>
          <p:cNvSpPr txBox="1">
            <a:spLocks noGrp="1"/>
          </p:cNvSpPr>
          <p:nvPr>
            <p:ph type="title"/>
          </p:nvPr>
        </p:nvSpPr>
        <p:spPr>
          <a:xfrm>
            <a:off x="253313" y="591309"/>
            <a:ext cx="8229600" cy="586800"/>
          </a:xfrm>
          <a:prstGeom prst="rect">
            <a:avLst/>
          </a:prstGeom>
        </p:spPr>
        <p:txBody>
          <a:bodyPr wrap="square" lIns="91425" tIns="91425" rIns="91425" bIns="91425" anchor="t" anchorCtr="0">
            <a:noAutofit/>
          </a:bodyPr>
          <a:lstStyle/>
          <a:p>
            <a:pPr lvl="0">
              <a:spcBef>
                <a:spcPts val="0"/>
              </a:spcBef>
              <a:buNone/>
            </a:pPr>
            <a:r>
              <a:rPr lang="en"/>
              <a:t>Equity, Coherence, and Innovation </a:t>
            </a:r>
          </a:p>
        </p:txBody>
      </p:sp>
    </p:spTree>
    <p:extLst>
      <p:ext uri="{BB962C8B-B14F-4D97-AF65-F5344CB8AC3E}">
        <p14:creationId xmlns:p14="http://schemas.microsoft.com/office/powerpoint/2010/main" val="278679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1" y="0"/>
            <a:ext cx="9167813" cy="473075"/>
          </a:xfrm>
          <a:prstGeom prst="rect">
            <a:avLst/>
          </a:pr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3" name="Shape 263"/>
          <p:cNvSpPr txBox="1"/>
          <p:nvPr/>
        </p:nvSpPr>
        <p:spPr>
          <a:xfrm>
            <a:off x="123826" y="58737"/>
            <a:ext cx="2759075" cy="3381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 sz="1600" b="0" i="0" u="none" strike="noStrike" cap="none">
                <a:solidFill>
                  <a:schemeClr val="lt1"/>
                </a:solidFill>
                <a:latin typeface="Century Gothic"/>
                <a:ea typeface="Century Gothic"/>
                <a:cs typeface="Century Gothic"/>
                <a:sym typeface="Century Gothic"/>
              </a:rPr>
              <a:t>BOSTON PUBLIC SCHOOLS</a:t>
            </a:r>
          </a:p>
        </p:txBody>
      </p:sp>
      <p:sp>
        <p:nvSpPr>
          <p:cNvPr id="264" name="Shape 264"/>
          <p:cNvSpPr/>
          <p:nvPr/>
        </p:nvSpPr>
        <p:spPr>
          <a:xfrm>
            <a:off x="8691564" y="96837"/>
            <a:ext cx="266699" cy="266699"/>
          </a:xfrm>
          <a:custGeom>
            <a:avLst/>
            <a:gdLst/>
            <a:ahLst/>
            <a:cxnLst/>
            <a:rect l="0" t="0" r="0" b="0"/>
            <a:pathLst>
              <a:path w="120000" h="120000" extrusionOk="0">
                <a:moveTo>
                  <a:pt x="0" y="0"/>
                </a:moveTo>
                <a:lnTo>
                  <a:pt x="120000" y="0"/>
                </a:lnTo>
                <a:lnTo>
                  <a:pt x="120000" y="120000"/>
                </a:lnTo>
                <a:lnTo>
                  <a:pt x="0" y="120000"/>
                </a:lnTo>
                <a:close/>
                <a:moveTo>
                  <a:pt x="93750" y="60000"/>
                </a:moveTo>
                <a:lnTo>
                  <a:pt x="26250" y="15000"/>
                </a:lnTo>
                <a:lnTo>
                  <a:pt x="26250" y="105000"/>
                </a:lnTo>
                <a:close/>
              </a:path>
              <a:path w="120000" h="120000" fill="darken" extrusionOk="0">
                <a:moveTo>
                  <a:pt x="93750" y="60000"/>
                </a:moveTo>
                <a:lnTo>
                  <a:pt x="26250" y="15000"/>
                </a:lnTo>
                <a:lnTo>
                  <a:pt x="26250" y="105000"/>
                </a:lnTo>
                <a:close/>
              </a:path>
              <a:path w="120000" h="120000" fill="none" extrusionOk="0">
                <a:moveTo>
                  <a:pt x="93750" y="60000"/>
                </a:moveTo>
                <a:lnTo>
                  <a:pt x="26250" y="105000"/>
                </a:lnTo>
                <a:lnTo>
                  <a:pt x="26250" y="1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5" name="Shape 265"/>
          <p:cNvSpPr/>
          <p:nvPr/>
        </p:nvSpPr>
        <p:spPr>
          <a:xfrm>
            <a:off x="7821614" y="96838"/>
            <a:ext cx="265111" cy="265111"/>
          </a:xfrm>
          <a:custGeom>
            <a:avLst/>
            <a:gdLst/>
            <a:ahLst/>
            <a:cxnLst/>
            <a:rect l="0" t="0" r="0" b="0"/>
            <a:pathLst>
              <a:path w="120000" h="120000" extrusionOk="0">
                <a:moveTo>
                  <a:pt x="0" y="0"/>
                </a:moveTo>
                <a:lnTo>
                  <a:pt x="120000" y="0"/>
                </a:lnTo>
                <a:lnTo>
                  <a:pt x="120000" y="120000"/>
                </a:lnTo>
                <a:lnTo>
                  <a:pt x="0" y="120000"/>
                </a:lnTo>
                <a:close/>
                <a:moveTo>
                  <a:pt x="26250" y="60000"/>
                </a:moveTo>
                <a:lnTo>
                  <a:pt x="93750" y="15000"/>
                </a:lnTo>
                <a:lnTo>
                  <a:pt x="93750" y="105000"/>
                </a:lnTo>
                <a:close/>
              </a:path>
              <a:path w="120000" h="120000" fill="darken" extrusionOk="0">
                <a:moveTo>
                  <a:pt x="26250" y="60000"/>
                </a:moveTo>
                <a:lnTo>
                  <a:pt x="93750" y="15000"/>
                </a:lnTo>
                <a:lnTo>
                  <a:pt x="93750" y="105000"/>
                </a:lnTo>
                <a:close/>
              </a:path>
              <a:path w="120000" h="120000" fill="none" extrusionOk="0">
                <a:moveTo>
                  <a:pt x="26250" y="60000"/>
                </a:moveTo>
                <a:lnTo>
                  <a:pt x="93750" y="15000"/>
                </a:lnTo>
                <a:lnTo>
                  <a:pt x="93750" y="10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6" name="Shape 266"/>
          <p:cNvSpPr/>
          <p:nvPr/>
        </p:nvSpPr>
        <p:spPr>
          <a:xfrm>
            <a:off x="8248651" y="85724"/>
            <a:ext cx="265113" cy="265112"/>
          </a:xfrm>
          <a:custGeom>
            <a:avLst/>
            <a:gdLst/>
            <a:ahLst/>
            <a:cxnLst/>
            <a:rect l="0" t="0" r="0" b="0"/>
            <a:pathLst>
              <a:path w="120000" h="120000" extrusionOk="0">
                <a:moveTo>
                  <a:pt x="0" y="0"/>
                </a:moveTo>
                <a:lnTo>
                  <a:pt x="120000" y="0"/>
                </a:lnTo>
                <a:lnTo>
                  <a:pt x="120000" y="120000"/>
                </a:lnTo>
                <a:lnTo>
                  <a:pt x="0" y="120000"/>
                </a:lnTo>
                <a:close/>
                <a:moveTo>
                  <a:pt x="60000" y="15000"/>
                </a:moveTo>
                <a:lnTo>
                  <a:pt x="26250" y="60000"/>
                </a:lnTo>
                <a:lnTo>
                  <a:pt x="34687" y="60000"/>
                </a:lnTo>
                <a:lnTo>
                  <a:pt x="34687" y="105000"/>
                </a:lnTo>
                <a:lnTo>
                  <a:pt x="85312" y="105000"/>
                </a:lnTo>
                <a:lnTo>
                  <a:pt x="85312" y="60000"/>
                </a:lnTo>
                <a:lnTo>
                  <a:pt x="93750" y="60000"/>
                </a:lnTo>
                <a:lnTo>
                  <a:pt x="81093" y="43125"/>
                </a:lnTo>
                <a:lnTo>
                  <a:pt x="81093" y="20625"/>
                </a:lnTo>
                <a:lnTo>
                  <a:pt x="72656" y="20625"/>
                </a:lnTo>
                <a:lnTo>
                  <a:pt x="72656" y="31875"/>
                </a:lnTo>
                <a:close/>
              </a:path>
              <a:path w="120000" h="120000" fill="darkenLess" extrusionOk="0">
                <a:moveTo>
                  <a:pt x="81093" y="43125"/>
                </a:moveTo>
                <a:lnTo>
                  <a:pt x="81093" y="20625"/>
                </a:lnTo>
                <a:lnTo>
                  <a:pt x="72656" y="20625"/>
                </a:lnTo>
                <a:lnTo>
                  <a:pt x="72656" y="31875"/>
                </a:lnTo>
                <a:close/>
                <a:moveTo>
                  <a:pt x="34687" y="60000"/>
                </a:moveTo>
                <a:lnTo>
                  <a:pt x="34687" y="105000"/>
                </a:lnTo>
                <a:lnTo>
                  <a:pt x="55781" y="105000"/>
                </a:lnTo>
                <a:lnTo>
                  <a:pt x="55781" y="82500"/>
                </a:lnTo>
                <a:lnTo>
                  <a:pt x="64218" y="82500"/>
                </a:lnTo>
                <a:lnTo>
                  <a:pt x="64218" y="105000"/>
                </a:lnTo>
                <a:lnTo>
                  <a:pt x="85312" y="105000"/>
                </a:lnTo>
                <a:lnTo>
                  <a:pt x="85312" y="60000"/>
                </a:lnTo>
                <a:close/>
              </a:path>
              <a:path w="120000" h="120000" fill="darken" extrusionOk="0">
                <a:moveTo>
                  <a:pt x="60000" y="15000"/>
                </a:moveTo>
                <a:lnTo>
                  <a:pt x="26250" y="60000"/>
                </a:lnTo>
                <a:lnTo>
                  <a:pt x="93750" y="60000"/>
                </a:lnTo>
                <a:close/>
                <a:moveTo>
                  <a:pt x="55781" y="82500"/>
                </a:moveTo>
                <a:lnTo>
                  <a:pt x="64218" y="82500"/>
                </a:lnTo>
                <a:lnTo>
                  <a:pt x="64218" y="105000"/>
                </a:lnTo>
                <a:lnTo>
                  <a:pt x="55781" y="105000"/>
                </a:lnTo>
                <a:close/>
              </a:path>
              <a:path w="120000" h="120000" fill="none" extrusionOk="0">
                <a:moveTo>
                  <a:pt x="60000" y="15000"/>
                </a:moveTo>
                <a:lnTo>
                  <a:pt x="72656" y="31875"/>
                </a:lnTo>
                <a:lnTo>
                  <a:pt x="72656" y="20625"/>
                </a:lnTo>
                <a:lnTo>
                  <a:pt x="81093" y="20625"/>
                </a:lnTo>
                <a:lnTo>
                  <a:pt x="81093" y="43125"/>
                </a:lnTo>
                <a:lnTo>
                  <a:pt x="93750" y="60000"/>
                </a:lnTo>
                <a:lnTo>
                  <a:pt x="85312" y="60000"/>
                </a:lnTo>
                <a:lnTo>
                  <a:pt x="85312" y="105000"/>
                </a:lnTo>
                <a:lnTo>
                  <a:pt x="34687" y="105000"/>
                </a:lnTo>
                <a:lnTo>
                  <a:pt x="34687" y="60000"/>
                </a:lnTo>
                <a:lnTo>
                  <a:pt x="26250" y="60000"/>
                </a:lnTo>
                <a:close/>
                <a:moveTo>
                  <a:pt x="72656" y="31875"/>
                </a:moveTo>
                <a:lnTo>
                  <a:pt x="81093" y="43125"/>
                </a:lnTo>
                <a:moveTo>
                  <a:pt x="85312" y="60000"/>
                </a:moveTo>
                <a:lnTo>
                  <a:pt x="34687" y="60000"/>
                </a:lnTo>
                <a:moveTo>
                  <a:pt x="55781" y="105000"/>
                </a:moveTo>
                <a:lnTo>
                  <a:pt x="55781" y="82500"/>
                </a:lnTo>
                <a:lnTo>
                  <a:pt x="64218" y="82500"/>
                </a:lnTo>
                <a:lnTo>
                  <a:pt x="64218" y="105000"/>
                </a:lnTo>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7" name="Shape 267"/>
          <p:cNvSpPr txBox="1">
            <a:spLocks noGrp="1"/>
          </p:cNvSpPr>
          <p:nvPr>
            <p:ph type="title"/>
          </p:nvPr>
        </p:nvSpPr>
        <p:spPr>
          <a:prstGeom prst="rect">
            <a:avLst/>
          </a:prstGeom>
          <a:noFill/>
          <a:ln>
            <a:noFill/>
          </a:ln>
        </p:spPr>
        <p:txBody>
          <a:bodyPr lIns="91425" tIns="45700" rIns="91425" bIns="45700" anchor="ctr" anchorCtr="0">
            <a:noAutofit/>
          </a:bodyPr>
          <a:lstStyle/>
          <a:p>
            <a:pPr>
              <a:lnSpc>
                <a:spcPct val="115000"/>
              </a:lnSpc>
              <a:spcBef>
                <a:spcPts val="400"/>
              </a:spcBef>
              <a:buClr>
                <a:srgbClr val="000000"/>
              </a:buClr>
              <a:buSzPct val="78571"/>
            </a:pPr>
            <a:r>
              <a:rPr lang="en-US" altLang="en-US" sz="2000" b="1" dirty="0" smtClean="0">
                <a:latin typeface="Century Gothic" panose="020B0502020202020204" pitchFamily="34" charset="0"/>
              </a:rPr>
              <a:t>MISSION: Create a place-based Opportunity Index that captures inequities that arise from factors outside of the control of schools.</a:t>
            </a:r>
            <a:endParaRPr lang="en" sz="2000" b="0" dirty="0">
              <a:solidFill>
                <a:srgbClr val="595959"/>
              </a:solidFill>
            </a:endParaRPr>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3971338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1" y="0"/>
            <a:ext cx="9167813" cy="473075"/>
          </a:xfrm>
          <a:prstGeom prst="rect">
            <a:avLst/>
          </a:pr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3" name="Shape 263"/>
          <p:cNvSpPr txBox="1"/>
          <p:nvPr/>
        </p:nvSpPr>
        <p:spPr>
          <a:xfrm>
            <a:off x="123826" y="58737"/>
            <a:ext cx="2759075" cy="3381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 sz="1600" b="0" i="0" u="none" strike="noStrike" cap="none">
                <a:solidFill>
                  <a:schemeClr val="lt1"/>
                </a:solidFill>
                <a:latin typeface="Century Gothic"/>
                <a:ea typeface="Century Gothic"/>
                <a:cs typeface="Century Gothic"/>
                <a:sym typeface="Century Gothic"/>
              </a:rPr>
              <a:t>BOSTON PUBLIC SCHOOLS</a:t>
            </a:r>
          </a:p>
        </p:txBody>
      </p:sp>
      <p:sp>
        <p:nvSpPr>
          <p:cNvPr id="264" name="Shape 264"/>
          <p:cNvSpPr/>
          <p:nvPr/>
        </p:nvSpPr>
        <p:spPr>
          <a:xfrm>
            <a:off x="8691564" y="96837"/>
            <a:ext cx="266699" cy="266699"/>
          </a:xfrm>
          <a:custGeom>
            <a:avLst/>
            <a:gdLst/>
            <a:ahLst/>
            <a:cxnLst/>
            <a:rect l="0" t="0" r="0" b="0"/>
            <a:pathLst>
              <a:path w="120000" h="120000" extrusionOk="0">
                <a:moveTo>
                  <a:pt x="0" y="0"/>
                </a:moveTo>
                <a:lnTo>
                  <a:pt x="120000" y="0"/>
                </a:lnTo>
                <a:lnTo>
                  <a:pt x="120000" y="120000"/>
                </a:lnTo>
                <a:lnTo>
                  <a:pt x="0" y="120000"/>
                </a:lnTo>
                <a:close/>
                <a:moveTo>
                  <a:pt x="93750" y="60000"/>
                </a:moveTo>
                <a:lnTo>
                  <a:pt x="26250" y="15000"/>
                </a:lnTo>
                <a:lnTo>
                  <a:pt x="26250" y="105000"/>
                </a:lnTo>
                <a:close/>
              </a:path>
              <a:path w="120000" h="120000" fill="darken" extrusionOk="0">
                <a:moveTo>
                  <a:pt x="93750" y="60000"/>
                </a:moveTo>
                <a:lnTo>
                  <a:pt x="26250" y="15000"/>
                </a:lnTo>
                <a:lnTo>
                  <a:pt x="26250" y="105000"/>
                </a:lnTo>
                <a:close/>
              </a:path>
              <a:path w="120000" h="120000" fill="none" extrusionOk="0">
                <a:moveTo>
                  <a:pt x="93750" y="60000"/>
                </a:moveTo>
                <a:lnTo>
                  <a:pt x="26250" y="105000"/>
                </a:lnTo>
                <a:lnTo>
                  <a:pt x="26250" y="1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5" name="Shape 265"/>
          <p:cNvSpPr/>
          <p:nvPr/>
        </p:nvSpPr>
        <p:spPr>
          <a:xfrm>
            <a:off x="7821614" y="96838"/>
            <a:ext cx="265111" cy="265111"/>
          </a:xfrm>
          <a:custGeom>
            <a:avLst/>
            <a:gdLst/>
            <a:ahLst/>
            <a:cxnLst/>
            <a:rect l="0" t="0" r="0" b="0"/>
            <a:pathLst>
              <a:path w="120000" h="120000" extrusionOk="0">
                <a:moveTo>
                  <a:pt x="0" y="0"/>
                </a:moveTo>
                <a:lnTo>
                  <a:pt x="120000" y="0"/>
                </a:lnTo>
                <a:lnTo>
                  <a:pt x="120000" y="120000"/>
                </a:lnTo>
                <a:lnTo>
                  <a:pt x="0" y="120000"/>
                </a:lnTo>
                <a:close/>
                <a:moveTo>
                  <a:pt x="26250" y="60000"/>
                </a:moveTo>
                <a:lnTo>
                  <a:pt x="93750" y="15000"/>
                </a:lnTo>
                <a:lnTo>
                  <a:pt x="93750" y="105000"/>
                </a:lnTo>
                <a:close/>
              </a:path>
              <a:path w="120000" h="120000" fill="darken" extrusionOk="0">
                <a:moveTo>
                  <a:pt x="26250" y="60000"/>
                </a:moveTo>
                <a:lnTo>
                  <a:pt x="93750" y="15000"/>
                </a:lnTo>
                <a:lnTo>
                  <a:pt x="93750" y="105000"/>
                </a:lnTo>
                <a:close/>
              </a:path>
              <a:path w="120000" h="120000" fill="none" extrusionOk="0">
                <a:moveTo>
                  <a:pt x="26250" y="60000"/>
                </a:moveTo>
                <a:lnTo>
                  <a:pt x="93750" y="15000"/>
                </a:lnTo>
                <a:lnTo>
                  <a:pt x="93750" y="10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6" name="Shape 266"/>
          <p:cNvSpPr/>
          <p:nvPr/>
        </p:nvSpPr>
        <p:spPr>
          <a:xfrm>
            <a:off x="8248651" y="85724"/>
            <a:ext cx="265113" cy="265112"/>
          </a:xfrm>
          <a:custGeom>
            <a:avLst/>
            <a:gdLst/>
            <a:ahLst/>
            <a:cxnLst/>
            <a:rect l="0" t="0" r="0" b="0"/>
            <a:pathLst>
              <a:path w="120000" h="120000" extrusionOk="0">
                <a:moveTo>
                  <a:pt x="0" y="0"/>
                </a:moveTo>
                <a:lnTo>
                  <a:pt x="120000" y="0"/>
                </a:lnTo>
                <a:lnTo>
                  <a:pt x="120000" y="120000"/>
                </a:lnTo>
                <a:lnTo>
                  <a:pt x="0" y="120000"/>
                </a:lnTo>
                <a:close/>
                <a:moveTo>
                  <a:pt x="60000" y="15000"/>
                </a:moveTo>
                <a:lnTo>
                  <a:pt x="26250" y="60000"/>
                </a:lnTo>
                <a:lnTo>
                  <a:pt x="34687" y="60000"/>
                </a:lnTo>
                <a:lnTo>
                  <a:pt x="34687" y="105000"/>
                </a:lnTo>
                <a:lnTo>
                  <a:pt x="85312" y="105000"/>
                </a:lnTo>
                <a:lnTo>
                  <a:pt x="85312" y="60000"/>
                </a:lnTo>
                <a:lnTo>
                  <a:pt x="93750" y="60000"/>
                </a:lnTo>
                <a:lnTo>
                  <a:pt x="81093" y="43125"/>
                </a:lnTo>
                <a:lnTo>
                  <a:pt x="81093" y="20625"/>
                </a:lnTo>
                <a:lnTo>
                  <a:pt x="72656" y="20625"/>
                </a:lnTo>
                <a:lnTo>
                  <a:pt x="72656" y="31875"/>
                </a:lnTo>
                <a:close/>
              </a:path>
              <a:path w="120000" h="120000" fill="darkenLess" extrusionOk="0">
                <a:moveTo>
                  <a:pt x="81093" y="43125"/>
                </a:moveTo>
                <a:lnTo>
                  <a:pt x="81093" y="20625"/>
                </a:lnTo>
                <a:lnTo>
                  <a:pt x="72656" y="20625"/>
                </a:lnTo>
                <a:lnTo>
                  <a:pt x="72656" y="31875"/>
                </a:lnTo>
                <a:close/>
                <a:moveTo>
                  <a:pt x="34687" y="60000"/>
                </a:moveTo>
                <a:lnTo>
                  <a:pt x="34687" y="105000"/>
                </a:lnTo>
                <a:lnTo>
                  <a:pt x="55781" y="105000"/>
                </a:lnTo>
                <a:lnTo>
                  <a:pt x="55781" y="82500"/>
                </a:lnTo>
                <a:lnTo>
                  <a:pt x="64218" y="82500"/>
                </a:lnTo>
                <a:lnTo>
                  <a:pt x="64218" y="105000"/>
                </a:lnTo>
                <a:lnTo>
                  <a:pt x="85312" y="105000"/>
                </a:lnTo>
                <a:lnTo>
                  <a:pt x="85312" y="60000"/>
                </a:lnTo>
                <a:close/>
              </a:path>
              <a:path w="120000" h="120000" fill="darken" extrusionOk="0">
                <a:moveTo>
                  <a:pt x="60000" y="15000"/>
                </a:moveTo>
                <a:lnTo>
                  <a:pt x="26250" y="60000"/>
                </a:lnTo>
                <a:lnTo>
                  <a:pt x="93750" y="60000"/>
                </a:lnTo>
                <a:close/>
                <a:moveTo>
                  <a:pt x="55781" y="82500"/>
                </a:moveTo>
                <a:lnTo>
                  <a:pt x="64218" y="82500"/>
                </a:lnTo>
                <a:lnTo>
                  <a:pt x="64218" y="105000"/>
                </a:lnTo>
                <a:lnTo>
                  <a:pt x="55781" y="105000"/>
                </a:lnTo>
                <a:close/>
              </a:path>
              <a:path w="120000" h="120000" fill="none" extrusionOk="0">
                <a:moveTo>
                  <a:pt x="60000" y="15000"/>
                </a:moveTo>
                <a:lnTo>
                  <a:pt x="72656" y="31875"/>
                </a:lnTo>
                <a:lnTo>
                  <a:pt x="72656" y="20625"/>
                </a:lnTo>
                <a:lnTo>
                  <a:pt x="81093" y="20625"/>
                </a:lnTo>
                <a:lnTo>
                  <a:pt x="81093" y="43125"/>
                </a:lnTo>
                <a:lnTo>
                  <a:pt x="93750" y="60000"/>
                </a:lnTo>
                <a:lnTo>
                  <a:pt x="85312" y="60000"/>
                </a:lnTo>
                <a:lnTo>
                  <a:pt x="85312" y="105000"/>
                </a:lnTo>
                <a:lnTo>
                  <a:pt x="34687" y="105000"/>
                </a:lnTo>
                <a:lnTo>
                  <a:pt x="34687" y="60000"/>
                </a:lnTo>
                <a:lnTo>
                  <a:pt x="26250" y="60000"/>
                </a:lnTo>
                <a:close/>
                <a:moveTo>
                  <a:pt x="72656" y="31875"/>
                </a:moveTo>
                <a:lnTo>
                  <a:pt x="81093" y="43125"/>
                </a:lnTo>
                <a:moveTo>
                  <a:pt x="85312" y="60000"/>
                </a:moveTo>
                <a:lnTo>
                  <a:pt x="34687" y="60000"/>
                </a:lnTo>
                <a:moveTo>
                  <a:pt x="55781" y="105000"/>
                </a:moveTo>
                <a:lnTo>
                  <a:pt x="55781" y="82500"/>
                </a:lnTo>
                <a:lnTo>
                  <a:pt x="64218" y="82500"/>
                </a:lnTo>
                <a:lnTo>
                  <a:pt x="64218" y="105000"/>
                </a:lnTo>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7" name="Shape 267"/>
          <p:cNvSpPr txBox="1">
            <a:spLocks noGrp="1"/>
          </p:cNvSpPr>
          <p:nvPr>
            <p:ph type="title"/>
          </p:nvPr>
        </p:nvSpPr>
        <p:spPr>
          <a:prstGeom prst="rect">
            <a:avLst/>
          </a:prstGeom>
          <a:noFill/>
          <a:ln>
            <a:noFill/>
          </a:ln>
        </p:spPr>
        <p:txBody>
          <a:bodyPr lIns="91425" tIns="45700" rIns="91425" bIns="45700" anchor="ctr" anchorCtr="0">
            <a:noAutofit/>
          </a:bodyPr>
          <a:lstStyle/>
          <a:p>
            <a:pPr>
              <a:lnSpc>
                <a:spcPct val="115000"/>
              </a:lnSpc>
              <a:spcBef>
                <a:spcPts val="400"/>
              </a:spcBef>
              <a:buClr>
                <a:srgbClr val="000000"/>
              </a:buClr>
              <a:buSzPct val="78571"/>
            </a:pPr>
            <a:r>
              <a:rPr lang="en-US" altLang="en-US" sz="2000" b="1" dirty="0" smtClean="0">
                <a:latin typeface="Century Gothic" panose="020B0502020202020204" pitchFamily="34" charset="0"/>
              </a:rPr>
              <a:t>MISSION: Create a </a:t>
            </a:r>
            <a:r>
              <a:rPr lang="en-US" altLang="en-US" sz="2000" b="1" u="sng" dirty="0" smtClean="0">
                <a:solidFill>
                  <a:srgbClr val="FFCC00"/>
                </a:solidFill>
                <a:latin typeface="Century Gothic" panose="020B0502020202020204" pitchFamily="34" charset="0"/>
              </a:rPr>
              <a:t>place-based</a:t>
            </a:r>
            <a:r>
              <a:rPr lang="en-US" altLang="en-US" sz="2000" b="1" dirty="0" smtClean="0">
                <a:latin typeface="Century Gothic" panose="020B0502020202020204" pitchFamily="34" charset="0"/>
              </a:rPr>
              <a:t> Opportunity Index that captures inequities that arise from factors outside of the control of schools.</a:t>
            </a:r>
            <a:endParaRPr lang="en" sz="2000" b="0" dirty="0">
              <a:solidFill>
                <a:srgbClr val="595959"/>
              </a:solidFill>
            </a:endParaRPr>
          </a:p>
        </p:txBody>
      </p:sp>
      <p:sp>
        <p:nvSpPr>
          <p:cNvPr id="3" name="Content Placeholder 2"/>
          <p:cNvSpPr>
            <a:spLocks noGrp="1"/>
          </p:cNvSpPr>
          <p:nvPr>
            <p:ph sz="half" idx="2"/>
          </p:nvPr>
        </p:nvSpPr>
        <p:spPr/>
        <p:txBody>
          <a:bodyPr/>
          <a:lstStyle/>
          <a:p>
            <a:endParaRPr lang="en-US"/>
          </a:p>
        </p:txBody>
      </p:sp>
      <p:pic>
        <p:nvPicPr>
          <p:cNvPr id="10" name="Content Placeholder 9"/>
          <p:cNvPicPr>
            <a:picLocks noGrp="1" noChangeAspect="1"/>
          </p:cNvPicPr>
          <p:nvPr>
            <p:ph sz="half" idx="1"/>
          </p:nvPr>
        </p:nvPicPr>
        <p:blipFill rotWithShape="1">
          <a:blip r:embed="rId3"/>
          <a:srcRect l="21666" t="14584" r="56667" b="8333"/>
          <a:stretch/>
        </p:blipFill>
        <p:spPr>
          <a:xfrm>
            <a:off x="541126" y="1600200"/>
            <a:ext cx="3870748" cy="4525963"/>
          </a:xfrm>
          <a:prstGeom prst="rect">
            <a:avLst/>
          </a:prstGeom>
        </p:spPr>
      </p:pic>
      <p:pic>
        <p:nvPicPr>
          <p:cNvPr id="11" name="Picture 10"/>
          <p:cNvPicPr>
            <a:picLocks noChangeAspect="1"/>
          </p:cNvPicPr>
          <p:nvPr/>
        </p:nvPicPr>
        <p:blipFill rotWithShape="1">
          <a:blip r:embed="rId3"/>
          <a:srcRect l="1369" t="39583" r="93153" b="47917"/>
          <a:stretch/>
        </p:blipFill>
        <p:spPr>
          <a:xfrm>
            <a:off x="2783541" y="4904913"/>
            <a:ext cx="1628333" cy="1221250"/>
          </a:xfrm>
          <a:prstGeom prst="rect">
            <a:avLst/>
          </a:prstGeom>
        </p:spPr>
      </p:pic>
      <p:sp>
        <p:nvSpPr>
          <p:cNvPr id="13" name="TextBox 12"/>
          <p:cNvSpPr txBox="1"/>
          <p:nvPr/>
        </p:nvSpPr>
        <p:spPr>
          <a:xfrm>
            <a:off x="965523" y="6131242"/>
            <a:ext cx="2958887" cy="584775"/>
          </a:xfrm>
          <a:prstGeom prst="rect">
            <a:avLst/>
          </a:prstGeom>
          <a:noFill/>
        </p:spPr>
        <p:txBody>
          <a:bodyPr wrap="none" rtlCol="0">
            <a:spAutoFit/>
          </a:bodyPr>
          <a:lstStyle/>
          <a:p>
            <a:pPr algn="ctr"/>
            <a:r>
              <a:rPr lang="en-US" sz="1600" dirty="0" smtClean="0"/>
              <a:t>Residential Segregation in Boston</a:t>
            </a:r>
          </a:p>
          <a:p>
            <a:pPr algn="ctr"/>
            <a:r>
              <a:rPr lang="en-US" sz="1600" dirty="0" smtClean="0"/>
              <a:t>(% White by census tract)</a:t>
            </a:r>
            <a:endParaRPr lang="en-US" sz="1600" dirty="0"/>
          </a:p>
        </p:txBody>
      </p:sp>
    </p:spTree>
    <p:extLst>
      <p:ext uri="{BB962C8B-B14F-4D97-AF65-F5344CB8AC3E}">
        <p14:creationId xmlns:p14="http://schemas.microsoft.com/office/powerpoint/2010/main" val="3475584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1" y="0"/>
            <a:ext cx="9167813" cy="473075"/>
          </a:xfrm>
          <a:prstGeom prst="rect">
            <a:avLst/>
          </a:pr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3" name="Shape 263"/>
          <p:cNvSpPr txBox="1"/>
          <p:nvPr/>
        </p:nvSpPr>
        <p:spPr>
          <a:xfrm>
            <a:off x="123826" y="58737"/>
            <a:ext cx="2759075" cy="3381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 sz="1600" b="0" i="0" u="none" strike="noStrike" cap="none">
                <a:solidFill>
                  <a:schemeClr val="lt1"/>
                </a:solidFill>
                <a:latin typeface="Century Gothic"/>
                <a:ea typeface="Century Gothic"/>
                <a:cs typeface="Century Gothic"/>
                <a:sym typeface="Century Gothic"/>
              </a:rPr>
              <a:t>BOSTON PUBLIC SCHOOLS</a:t>
            </a:r>
          </a:p>
        </p:txBody>
      </p:sp>
      <p:sp>
        <p:nvSpPr>
          <p:cNvPr id="264" name="Shape 264"/>
          <p:cNvSpPr/>
          <p:nvPr/>
        </p:nvSpPr>
        <p:spPr>
          <a:xfrm>
            <a:off x="8691564" y="96837"/>
            <a:ext cx="266699" cy="266699"/>
          </a:xfrm>
          <a:custGeom>
            <a:avLst/>
            <a:gdLst/>
            <a:ahLst/>
            <a:cxnLst/>
            <a:rect l="0" t="0" r="0" b="0"/>
            <a:pathLst>
              <a:path w="120000" h="120000" extrusionOk="0">
                <a:moveTo>
                  <a:pt x="0" y="0"/>
                </a:moveTo>
                <a:lnTo>
                  <a:pt x="120000" y="0"/>
                </a:lnTo>
                <a:lnTo>
                  <a:pt x="120000" y="120000"/>
                </a:lnTo>
                <a:lnTo>
                  <a:pt x="0" y="120000"/>
                </a:lnTo>
                <a:close/>
                <a:moveTo>
                  <a:pt x="93750" y="60000"/>
                </a:moveTo>
                <a:lnTo>
                  <a:pt x="26250" y="15000"/>
                </a:lnTo>
                <a:lnTo>
                  <a:pt x="26250" y="105000"/>
                </a:lnTo>
                <a:close/>
              </a:path>
              <a:path w="120000" h="120000" fill="darken" extrusionOk="0">
                <a:moveTo>
                  <a:pt x="93750" y="60000"/>
                </a:moveTo>
                <a:lnTo>
                  <a:pt x="26250" y="15000"/>
                </a:lnTo>
                <a:lnTo>
                  <a:pt x="26250" y="105000"/>
                </a:lnTo>
                <a:close/>
              </a:path>
              <a:path w="120000" h="120000" fill="none" extrusionOk="0">
                <a:moveTo>
                  <a:pt x="93750" y="60000"/>
                </a:moveTo>
                <a:lnTo>
                  <a:pt x="26250" y="105000"/>
                </a:lnTo>
                <a:lnTo>
                  <a:pt x="26250" y="1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5" name="Shape 265"/>
          <p:cNvSpPr/>
          <p:nvPr/>
        </p:nvSpPr>
        <p:spPr>
          <a:xfrm>
            <a:off x="7821614" y="96838"/>
            <a:ext cx="265111" cy="265111"/>
          </a:xfrm>
          <a:custGeom>
            <a:avLst/>
            <a:gdLst/>
            <a:ahLst/>
            <a:cxnLst/>
            <a:rect l="0" t="0" r="0" b="0"/>
            <a:pathLst>
              <a:path w="120000" h="120000" extrusionOk="0">
                <a:moveTo>
                  <a:pt x="0" y="0"/>
                </a:moveTo>
                <a:lnTo>
                  <a:pt x="120000" y="0"/>
                </a:lnTo>
                <a:lnTo>
                  <a:pt x="120000" y="120000"/>
                </a:lnTo>
                <a:lnTo>
                  <a:pt x="0" y="120000"/>
                </a:lnTo>
                <a:close/>
                <a:moveTo>
                  <a:pt x="26250" y="60000"/>
                </a:moveTo>
                <a:lnTo>
                  <a:pt x="93750" y="15000"/>
                </a:lnTo>
                <a:lnTo>
                  <a:pt x="93750" y="105000"/>
                </a:lnTo>
                <a:close/>
              </a:path>
              <a:path w="120000" h="120000" fill="darken" extrusionOk="0">
                <a:moveTo>
                  <a:pt x="26250" y="60000"/>
                </a:moveTo>
                <a:lnTo>
                  <a:pt x="93750" y="15000"/>
                </a:lnTo>
                <a:lnTo>
                  <a:pt x="93750" y="105000"/>
                </a:lnTo>
                <a:close/>
              </a:path>
              <a:path w="120000" h="120000" fill="none" extrusionOk="0">
                <a:moveTo>
                  <a:pt x="26250" y="60000"/>
                </a:moveTo>
                <a:lnTo>
                  <a:pt x="93750" y="15000"/>
                </a:lnTo>
                <a:lnTo>
                  <a:pt x="93750" y="105000"/>
                </a:lnTo>
                <a:close/>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6" name="Shape 266"/>
          <p:cNvSpPr/>
          <p:nvPr/>
        </p:nvSpPr>
        <p:spPr>
          <a:xfrm>
            <a:off x="8248651" y="85724"/>
            <a:ext cx="265113" cy="265112"/>
          </a:xfrm>
          <a:custGeom>
            <a:avLst/>
            <a:gdLst/>
            <a:ahLst/>
            <a:cxnLst/>
            <a:rect l="0" t="0" r="0" b="0"/>
            <a:pathLst>
              <a:path w="120000" h="120000" extrusionOk="0">
                <a:moveTo>
                  <a:pt x="0" y="0"/>
                </a:moveTo>
                <a:lnTo>
                  <a:pt x="120000" y="0"/>
                </a:lnTo>
                <a:lnTo>
                  <a:pt x="120000" y="120000"/>
                </a:lnTo>
                <a:lnTo>
                  <a:pt x="0" y="120000"/>
                </a:lnTo>
                <a:close/>
                <a:moveTo>
                  <a:pt x="60000" y="15000"/>
                </a:moveTo>
                <a:lnTo>
                  <a:pt x="26250" y="60000"/>
                </a:lnTo>
                <a:lnTo>
                  <a:pt x="34687" y="60000"/>
                </a:lnTo>
                <a:lnTo>
                  <a:pt x="34687" y="105000"/>
                </a:lnTo>
                <a:lnTo>
                  <a:pt x="85312" y="105000"/>
                </a:lnTo>
                <a:lnTo>
                  <a:pt x="85312" y="60000"/>
                </a:lnTo>
                <a:lnTo>
                  <a:pt x="93750" y="60000"/>
                </a:lnTo>
                <a:lnTo>
                  <a:pt x="81093" y="43125"/>
                </a:lnTo>
                <a:lnTo>
                  <a:pt x="81093" y="20625"/>
                </a:lnTo>
                <a:lnTo>
                  <a:pt x="72656" y="20625"/>
                </a:lnTo>
                <a:lnTo>
                  <a:pt x="72656" y="31875"/>
                </a:lnTo>
                <a:close/>
              </a:path>
              <a:path w="120000" h="120000" fill="darkenLess" extrusionOk="0">
                <a:moveTo>
                  <a:pt x="81093" y="43125"/>
                </a:moveTo>
                <a:lnTo>
                  <a:pt x="81093" y="20625"/>
                </a:lnTo>
                <a:lnTo>
                  <a:pt x="72656" y="20625"/>
                </a:lnTo>
                <a:lnTo>
                  <a:pt x="72656" y="31875"/>
                </a:lnTo>
                <a:close/>
                <a:moveTo>
                  <a:pt x="34687" y="60000"/>
                </a:moveTo>
                <a:lnTo>
                  <a:pt x="34687" y="105000"/>
                </a:lnTo>
                <a:lnTo>
                  <a:pt x="55781" y="105000"/>
                </a:lnTo>
                <a:lnTo>
                  <a:pt x="55781" y="82500"/>
                </a:lnTo>
                <a:lnTo>
                  <a:pt x="64218" y="82500"/>
                </a:lnTo>
                <a:lnTo>
                  <a:pt x="64218" y="105000"/>
                </a:lnTo>
                <a:lnTo>
                  <a:pt x="85312" y="105000"/>
                </a:lnTo>
                <a:lnTo>
                  <a:pt x="85312" y="60000"/>
                </a:lnTo>
                <a:close/>
              </a:path>
              <a:path w="120000" h="120000" fill="darken" extrusionOk="0">
                <a:moveTo>
                  <a:pt x="60000" y="15000"/>
                </a:moveTo>
                <a:lnTo>
                  <a:pt x="26250" y="60000"/>
                </a:lnTo>
                <a:lnTo>
                  <a:pt x="93750" y="60000"/>
                </a:lnTo>
                <a:close/>
                <a:moveTo>
                  <a:pt x="55781" y="82500"/>
                </a:moveTo>
                <a:lnTo>
                  <a:pt x="64218" y="82500"/>
                </a:lnTo>
                <a:lnTo>
                  <a:pt x="64218" y="105000"/>
                </a:lnTo>
                <a:lnTo>
                  <a:pt x="55781" y="105000"/>
                </a:lnTo>
                <a:close/>
              </a:path>
              <a:path w="120000" h="120000" fill="none" extrusionOk="0">
                <a:moveTo>
                  <a:pt x="60000" y="15000"/>
                </a:moveTo>
                <a:lnTo>
                  <a:pt x="72656" y="31875"/>
                </a:lnTo>
                <a:lnTo>
                  <a:pt x="72656" y="20625"/>
                </a:lnTo>
                <a:lnTo>
                  <a:pt x="81093" y="20625"/>
                </a:lnTo>
                <a:lnTo>
                  <a:pt x="81093" y="43125"/>
                </a:lnTo>
                <a:lnTo>
                  <a:pt x="93750" y="60000"/>
                </a:lnTo>
                <a:lnTo>
                  <a:pt x="85312" y="60000"/>
                </a:lnTo>
                <a:lnTo>
                  <a:pt x="85312" y="105000"/>
                </a:lnTo>
                <a:lnTo>
                  <a:pt x="34687" y="105000"/>
                </a:lnTo>
                <a:lnTo>
                  <a:pt x="34687" y="60000"/>
                </a:lnTo>
                <a:lnTo>
                  <a:pt x="26250" y="60000"/>
                </a:lnTo>
                <a:close/>
                <a:moveTo>
                  <a:pt x="72656" y="31875"/>
                </a:moveTo>
                <a:lnTo>
                  <a:pt x="81093" y="43125"/>
                </a:lnTo>
                <a:moveTo>
                  <a:pt x="85312" y="60000"/>
                </a:moveTo>
                <a:lnTo>
                  <a:pt x="34687" y="60000"/>
                </a:lnTo>
                <a:moveTo>
                  <a:pt x="55781" y="105000"/>
                </a:moveTo>
                <a:lnTo>
                  <a:pt x="55781" y="82500"/>
                </a:lnTo>
                <a:lnTo>
                  <a:pt x="64218" y="82500"/>
                </a:lnTo>
                <a:lnTo>
                  <a:pt x="64218" y="105000"/>
                </a:lnTo>
              </a:path>
              <a:path w="120000" h="120000" fill="none" extrusionOk="0">
                <a:moveTo>
                  <a:pt x="0" y="0"/>
                </a:moveTo>
                <a:lnTo>
                  <a:pt x="120000" y="0"/>
                </a:lnTo>
                <a:lnTo>
                  <a:pt x="120000" y="120000"/>
                </a:lnTo>
                <a:lnTo>
                  <a:pt x="0" y="120000"/>
                </a:lnTo>
                <a:close/>
              </a:path>
            </a:pathLst>
          </a:custGeom>
          <a:solidFill>
            <a:srgbClr val="FF66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7" name="Shape 267"/>
          <p:cNvSpPr txBox="1">
            <a:spLocks noGrp="1"/>
          </p:cNvSpPr>
          <p:nvPr>
            <p:ph type="title"/>
          </p:nvPr>
        </p:nvSpPr>
        <p:spPr>
          <a:prstGeom prst="rect">
            <a:avLst/>
          </a:prstGeom>
          <a:noFill/>
          <a:ln>
            <a:noFill/>
          </a:ln>
        </p:spPr>
        <p:txBody>
          <a:bodyPr lIns="91425" tIns="45700" rIns="91425" bIns="45700" anchor="ctr" anchorCtr="0">
            <a:noAutofit/>
          </a:bodyPr>
          <a:lstStyle/>
          <a:p>
            <a:pPr>
              <a:lnSpc>
                <a:spcPct val="115000"/>
              </a:lnSpc>
              <a:spcBef>
                <a:spcPts val="400"/>
              </a:spcBef>
              <a:buClr>
                <a:srgbClr val="000000"/>
              </a:buClr>
              <a:buSzPct val="78571"/>
            </a:pPr>
            <a:r>
              <a:rPr lang="en-US" altLang="en-US" sz="2000" b="1" dirty="0" smtClean="0">
                <a:latin typeface="Century Gothic" panose="020B0502020202020204" pitchFamily="34" charset="0"/>
              </a:rPr>
              <a:t>MISSION: Create a </a:t>
            </a:r>
            <a:r>
              <a:rPr lang="en-US" altLang="en-US" sz="2000" b="1" u="sng" dirty="0" smtClean="0">
                <a:solidFill>
                  <a:srgbClr val="FFCC00"/>
                </a:solidFill>
                <a:latin typeface="Century Gothic" panose="020B0502020202020204" pitchFamily="34" charset="0"/>
              </a:rPr>
              <a:t>place-based</a:t>
            </a:r>
            <a:r>
              <a:rPr lang="en-US" altLang="en-US" sz="2000" b="1" dirty="0" smtClean="0">
                <a:latin typeface="Century Gothic" panose="020B0502020202020204" pitchFamily="34" charset="0"/>
              </a:rPr>
              <a:t> Opportunity Index that captures inequities that arise from </a:t>
            </a:r>
            <a:r>
              <a:rPr lang="en-US" altLang="en-US" sz="2000" b="1" u="sng" dirty="0" smtClean="0">
                <a:solidFill>
                  <a:srgbClr val="FFCC00"/>
                </a:solidFill>
                <a:latin typeface="Century Gothic" panose="020B0502020202020204" pitchFamily="34" charset="0"/>
              </a:rPr>
              <a:t>factors outside of the control of schools.</a:t>
            </a:r>
            <a:endParaRPr lang="en" sz="2000" b="0" u="sng" dirty="0">
              <a:solidFill>
                <a:srgbClr val="FFCC00"/>
              </a:solidFill>
            </a:endParaRPr>
          </a:p>
        </p:txBody>
      </p:sp>
      <p:pic>
        <p:nvPicPr>
          <p:cNvPr id="10" name="Content Placeholder 9"/>
          <p:cNvPicPr>
            <a:picLocks noGrp="1" noChangeAspect="1"/>
          </p:cNvPicPr>
          <p:nvPr>
            <p:ph sz="half" idx="1"/>
          </p:nvPr>
        </p:nvPicPr>
        <p:blipFill rotWithShape="1">
          <a:blip r:embed="rId3"/>
          <a:srcRect l="21666" t="14584" r="56667" b="8333"/>
          <a:stretch/>
        </p:blipFill>
        <p:spPr>
          <a:xfrm>
            <a:off x="541126" y="1600200"/>
            <a:ext cx="3870748" cy="4525963"/>
          </a:xfrm>
          <a:prstGeom prst="rect">
            <a:avLst/>
          </a:prstGeom>
        </p:spPr>
      </p:pic>
      <p:pic>
        <p:nvPicPr>
          <p:cNvPr id="11" name="Picture 10"/>
          <p:cNvPicPr>
            <a:picLocks noChangeAspect="1"/>
          </p:cNvPicPr>
          <p:nvPr/>
        </p:nvPicPr>
        <p:blipFill rotWithShape="1">
          <a:blip r:embed="rId3"/>
          <a:srcRect l="1369" t="39583" r="93153" b="47917"/>
          <a:stretch/>
        </p:blipFill>
        <p:spPr>
          <a:xfrm>
            <a:off x="2783541" y="4904913"/>
            <a:ext cx="1628333" cy="1221250"/>
          </a:xfrm>
          <a:prstGeom prst="rect">
            <a:avLst/>
          </a:prstGeom>
        </p:spPr>
      </p:pic>
      <p:sp>
        <p:nvSpPr>
          <p:cNvPr id="12" name="TextBox 11"/>
          <p:cNvSpPr txBox="1"/>
          <p:nvPr/>
        </p:nvSpPr>
        <p:spPr>
          <a:xfrm>
            <a:off x="1178372" y="6131242"/>
            <a:ext cx="2533194" cy="584775"/>
          </a:xfrm>
          <a:prstGeom prst="rect">
            <a:avLst/>
          </a:prstGeom>
          <a:noFill/>
        </p:spPr>
        <p:txBody>
          <a:bodyPr wrap="none" rtlCol="0">
            <a:spAutoFit/>
          </a:bodyPr>
          <a:lstStyle/>
          <a:p>
            <a:pPr algn="ctr"/>
            <a:r>
              <a:rPr lang="en-US" sz="1600" dirty="0" smtClean="0"/>
              <a:t>Racial Segregation in Boston</a:t>
            </a:r>
          </a:p>
          <a:p>
            <a:pPr algn="ctr"/>
            <a:r>
              <a:rPr lang="en-US" sz="1600" dirty="0" smtClean="0"/>
              <a:t>(% White by census tract)</a:t>
            </a:r>
            <a:endParaRPr lang="en-US" sz="1600" dirty="0"/>
          </a:p>
        </p:txBody>
      </p:sp>
      <p:pic>
        <p:nvPicPr>
          <p:cNvPr id="13" name="Content Placeholder 12"/>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65482" t="50022" r="7059" b="-652"/>
          <a:stretch/>
        </p:blipFill>
        <p:spPr>
          <a:xfrm>
            <a:off x="4993454" y="2126928"/>
            <a:ext cx="3348092" cy="3472506"/>
          </a:xfrm>
          <a:prstGeom prst="ellipse">
            <a:avLst/>
          </a:prstGeom>
          <a:ln>
            <a:noFill/>
          </a:ln>
          <a:effectLst>
            <a:softEdge rad="112500"/>
          </a:effectLst>
        </p:spPr>
      </p:pic>
      <p:sp>
        <p:nvSpPr>
          <p:cNvPr id="14" name="TextBox 13"/>
          <p:cNvSpPr txBox="1"/>
          <p:nvPr/>
        </p:nvSpPr>
        <p:spPr>
          <a:xfrm>
            <a:off x="4817726" y="6122278"/>
            <a:ext cx="3869585" cy="338554"/>
          </a:xfrm>
          <a:prstGeom prst="rect">
            <a:avLst/>
          </a:prstGeom>
          <a:noFill/>
        </p:spPr>
        <p:txBody>
          <a:bodyPr wrap="none" rtlCol="0">
            <a:spAutoFit/>
          </a:bodyPr>
          <a:lstStyle/>
          <a:p>
            <a:pPr algn="ctr"/>
            <a:r>
              <a:rPr lang="en-US" sz="1600" dirty="0" smtClean="0"/>
              <a:t>Individual and Family Characteristics Matter</a:t>
            </a:r>
            <a:endParaRPr lang="en-US" sz="1600" dirty="0"/>
          </a:p>
        </p:txBody>
      </p:sp>
    </p:spTree>
    <p:extLst>
      <p:ext uri="{BB962C8B-B14F-4D97-AF65-F5344CB8AC3E}">
        <p14:creationId xmlns:p14="http://schemas.microsoft.com/office/powerpoint/2010/main" val="1899387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2200" y="4038600"/>
            <a:ext cx="228600"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613" fontAlgn="base">
              <a:spcBef>
                <a:spcPct val="0"/>
              </a:spcBef>
              <a:spcAft>
                <a:spcPct val="0"/>
              </a:spcAft>
            </a:pPr>
            <a:endParaRPr lang="en-US">
              <a:solidFill>
                <a:prstClr val="white"/>
              </a:solidFill>
            </a:endParaRPr>
          </a:p>
        </p:txBody>
      </p:sp>
      <p:sp>
        <p:nvSpPr>
          <p:cNvPr id="24" name="TextBox 23"/>
          <p:cNvSpPr txBox="1"/>
          <p:nvPr/>
        </p:nvSpPr>
        <p:spPr>
          <a:xfrm>
            <a:off x="842679" y="5715000"/>
            <a:ext cx="7953459" cy="523220"/>
          </a:xfrm>
          <a:prstGeom prst="rect">
            <a:avLst/>
          </a:prstGeom>
          <a:noFill/>
        </p:spPr>
        <p:txBody>
          <a:bodyPr wrap="none" rtlCol="0">
            <a:spAutoFit/>
          </a:bodyPr>
          <a:lstStyle/>
          <a:p>
            <a:pPr defTabSz="455613" fontAlgn="base">
              <a:spcBef>
                <a:spcPct val="0"/>
              </a:spcBef>
              <a:spcAft>
                <a:spcPct val="0"/>
              </a:spcAft>
            </a:pPr>
            <a:r>
              <a:rPr lang="en-US" sz="1400" dirty="0">
                <a:solidFill>
                  <a:prstClr val="black"/>
                </a:solidFill>
                <a:ea typeface="MS PGothic" pitchFamily="34" charset="-128"/>
              </a:rPr>
              <a:t>Adapted from Reardon, S. </a:t>
            </a:r>
            <a:r>
              <a:rPr lang="en-US" sz="1400" dirty="0" err="1">
                <a:solidFill>
                  <a:prstClr val="black"/>
                </a:solidFill>
                <a:ea typeface="MS PGothic" pitchFamily="34" charset="-128"/>
              </a:rPr>
              <a:t>Kalogrides</a:t>
            </a:r>
            <a:r>
              <a:rPr lang="en-US" sz="1400" dirty="0">
                <a:solidFill>
                  <a:prstClr val="black"/>
                </a:solidFill>
                <a:ea typeface="MS PGothic" pitchFamily="34" charset="-128"/>
              </a:rPr>
              <a:t>, D. &amp; Shores, K. (2016) The geography of racial/ethnic test score gaps. </a:t>
            </a:r>
          </a:p>
          <a:p>
            <a:pPr defTabSz="455613" fontAlgn="base">
              <a:spcBef>
                <a:spcPct val="0"/>
              </a:spcBef>
              <a:spcAft>
                <a:spcPct val="0"/>
              </a:spcAft>
            </a:pPr>
            <a:r>
              <a:rPr lang="en-US" sz="1400" dirty="0">
                <a:solidFill>
                  <a:prstClr val="black"/>
                </a:solidFill>
                <a:ea typeface="MS PGothic" pitchFamily="34" charset="-128"/>
              </a:rPr>
              <a:t>Ce</a:t>
            </a:r>
            <a:r>
              <a:rPr lang="en-US" sz="1400" i="1" dirty="0">
                <a:solidFill>
                  <a:prstClr val="black"/>
                </a:solidFill>
                <a:ea typeface="MS PGothic" pitchFamily="34" charset="-128"/>
              </a:rPr>
              <a:t>nter for Educational Policy Analysis Working Paper (16-10)</a:t>
            </a:r>
            <a:endParaRPr lang="en-US" sz="1400" dirty="0">
              <a:solidFill>
                <a:prstClr val="black"/>
              </a:solidFill>
              <a:ea typeface="MS PGothic" pitchFamily="34" charset="-128"/>
            </a:endParaRPr>
          </a:p>
        </p:txBody>
      </p:sp>
      <p:sp>
        <p:nvSpPr>
          <p:cNvPr id="19" name="Rectangle 18"/>
          <p:cNvSpPr/>
          <p:nvPr/>
        </p:nvSpPr>
        <p:spPr>
          <a:xfrm>
            <a:off x="385479" y="40803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613" fontAlgn="base">
              <a:spcBef>
                <a:spcPct val="0"/>
              </a:spcBef>
              <a:spcAft>
                <a:spcPct val="0"/>
              </a:spcAft>
            </a:pPr>
            <a:endParaRPr lang="en-US">
              <a:solidFill>
                <a:prstClr val="white"/>
              </a:solidFill>
            </a:endParaRPr>
          </a:p>
        </p:txBody>
      </p:sp>
      <p:sp>
        <p:nvSpPr>
          <p:cNvPr id="2" name="TextBox 1"/>
          <p:cNvSpPr txBox="1"/>
          <p:nvPr/>
        </p:nvSpPr>
        <p:spPr>
          <a:xfrm>
            <a:off x="113154" y="624226"/>
            <a:ext cx="4498091" cy="369332"/>
          </a:xfrm>
          <a:prstGeom prst="rect">
            <a:avLst/>
          </a:prstGeom>
          <a:noFill/>
        </p:spPr>
        <p:txBody>
          <a:bodyPr wrap="none" rtlCol="0">
            <a:spAutoFit/>
          </a:bodyPr>
          <a:lstStyle/>
          <a:p>
            <a:pPr defTabSz="455613" fontAlgn="base">
              <a:spcBef>
                <a:spcPct val="0"/>
              </a:spcBef>
              <a:spcAft>
                <a:spcPct val="0"/>
              </a:spcAft>
            </a:pPr>
            <a:r>
              <a:rPr lang="en-US" dirty="0">
                <a:solidFill>
                  <a:prstClr val="black"/>
                </a:solidFill>
                <a:ea typeface="MS PGothic" pitchFamily="34" charset="-128"/>
              </a:rPr>
              <a:t>Schematic of our theoretical and policy model</a:t>
            </a:r>
          </a:p>
        </p:txBody>
      </p:sp>
      <p:sp>
        <p:nvSpPr>
          <p:cNvPr id="3" name="Rectangle 2"/>
          <p:cNvSpPr/>
          <p:nvPr/>
        </p:nvSpPr>
        <p:spPr>
          <a:xfrm>
            <a:off x="113153" y="2992983"/>
            <a:ext cx="1617785" cy="1087317"/>
          </a:xfrm>
          <a:prstGeom prst="rec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5613" fontAlgn="base">
              <a:spcBef>
                <a:spcPct val="0"/>
              </a:spcBef>
              <a:spcAft>
                <a:spcPct val="0"/>
              </a:spcAft>
            </a:pPr>
            <a:r>
              <a:rPr lang="en-US" sz="2000" dirty="0">
                <a:solidFill>
                  <a:prstClr val="black"/>
                </a:solidFill>
              </a:rPr>
              <a:t>Residential Segregation</a:t>
            </a:r>
          </a:p>
        </p:txBody>
      </p:sp>
      <p:sp>
        <p:nvSpPr>
          <p:cNvPr id="4" name="Rectangle 3"/>
          <p:cNvSpPr/>
          <p:nvPr/>
        </p:nvSpPr>
        <p:spPr>
          <a:xfrm>
            <a:off x="2186353" y="2004646"/>
            <a:ext cx="1651365" cy="914400"/>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5613" fontAlgn="base">
              <a:spcBef>
                <a:spcPct val="0"/>
              </a:spcBef>
              <a:spcAft>
                <a:spcPct val="0"/>
              </a:spcAft>
            </a:pPr>
            <a:r>
              <a:rPr lang="en-US" sz="1600" b="1" dirty="0">
                <a:solidFill>
                  <a:prstClr val="black"/>
                </a:solidFill>
              </a:rPr>
              <a:t>Home Disparities</a:t>
            </a:r>
          </a:p>
          <a:p>
            <a:pPr algn="ctr" defTabSz="455613" fontAlgn="base">
              <a:spcBef>
                <a:spcPct val="0"/>
              </a:spcBef>
              <a:spcAft>
                <a:spcPct val="0"/>
              </a:spcAft>
            </a:pPr>
            <a:r>
              <a:rPr lang="en-US" sz="1600" dirty="0">
                <a:solidFill>
                  <a:prstClr val="black"/>
                </a:solidFill>
              </a:rPr>
              <a:t>--Family SES</a:t>
            </a:r>
          </a:p>
          <a:p>
            <a:pPr algn="ctr" defTabSz="455613" fontAlgn="base">
              <a:spcBef>
                <a:spcPct val="0"/>
              </a:spcBef>
              <a:spcAft>
                <a:spcPct val="0"/>
              </a:spcAft>
            </a:pPr>
            <a:r>
              <a:rPr lang="en-US" sz="1600" dirty="0">
                <a:solidFill>
                  <a:prstClr val="black"/>
                </a:solidFill>
              </a:rPr>
              <a:t>-Educational Activities</a:t>
            </a:r>
          </a:p>
        </p:txBody>
      </p:sp>
      <p:sp>
        <p:nvSpPr>
          <p:cNvPr id="5" name="Rectangle 4"/>
          <p:cNvSpPr/>
          <p:nvPr/>
        </p:nvSpPr>
        <p:spPr>
          <a:xfrm>
            <a:off x="2186353" y="3090113"/>
            <a:ext cx="1739545" cy="1098506"/>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5613" fontAlgn="base">
              <a:spcBef>
                <a:spcPct val="0"/>
              </a:spcBef>
              <a:spcAft>
                <a:spcPct val="0"/>
              </a:spcAft>
            </a:pPr>
            <a:r>
              <a:rPr lang="en-US" sz="2000" dirty="0">
                <a:solidFill>
                  <a:prstClr val="black"/>
                </a:solidFill>
              </a:rPr>
              <a:t>Neighborhood Disparities</a:t>
            </a:r>
          </a:p>
          <a:p>
            <a:pPr algn="ctr" defTabSz="455613" fontAlgn="base">
              <a:spcBef>
                <a:spcPct val="0"/>
              </a:spcBef>
              <a:spcAft>
                <a:spcPct val="0"/>
              </a:spcAft>
            </a:pPr>
            <a:r>
              <a:rPr lang="en-US" sz="1600" dirty="0">
                <a:solidFill>
                  <a:prstClr val="black"/>
                </a:solidFill>
              </a:rPr>
              <a:t>-SES</a:t>
            </a:r>
          </a:p>
          <a:p>
            <a:pPr algn="ctr" defTabSz="455613" fontAlgn="base">
              <a:spcBef>
                <a:spcPct val="0"/>
              </a:spcBef>
              <a:spcAft>
                <a:spcPct val="0"/>
              </a:spcAft>
            </a:pPr>
            <a:r>
              <a:rPr lang="en-US" sz="1600" dirty="0">
                <a:solidFill>
                  <a:prstClr val="black"/>
                </a:solidFill>
              </a:rPr>
              <a:t>-Resources</a:t>
            </a:r>
          </a:p>
        </p:txBody>
      </p:sp>
      <p:sp>
        <p:nvSpPr>
          <p:cNvPr id="6" name="Rectangle 5"/>
          <p:cNvSpPr/>
          <p:nvPr/>
        </p:nvSpPr>
        <p:spPr>
          <a:xfrm>
            <a:off x="4819408" y="2330286"/>
            <a:ext cx="1871617" cy="1177520"/>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5613" fontAlgn="base">
              <a:spcBef>
                <a:spcPct val="0"/>
              </a:spcBef>
              <a:spcAft>
                <a:spcPct val="0"/>
              </a:spcAft>
            </a:pPr>
            <a:r>
              <a:rPr lang="en-US" sz="2000" dirty="0">
                <a:solidFill>
                  <a:prstClr val="black"/>
                </a:solidFill>
              </a:rPr>
              <a:t>Between School Variations in Need</a:t>
            </a:r>
          </a:p>
        </p:txBody>
      </p:sp>
      <p:sp>
        <p:nvSpPr>
          <p:cNvPr id="7" name="Rectangle 6"/>
          <p:cNvSpPr/>
          <p:nvPr/>
        </p:nvSpPr>
        <p:spPr>
          <a:xfrm>
            <a:off x="7420708" y="2330286"/>
            <a:ext cx="1577976" cy="1179181"/>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5613" fontAlgn="base">
              <a:spcBef>
                <a:spcPct val="0"/>
              </a:spcBef>
              <a:spcAft>
                <a:spcPct val="0"/>
              </a:spcAft>
            </a:pPr>
            <a:r>
              <a:rPr lang="en-US" sz="2400" dirty="0">
                <a:solidFill>
                  <a:prstClr val="black"/>
                </a:solidFill>
              </a:rPr>
              <a:t>Academic Outcomes</a:t>
            </a:r>
          </a:p>
        </p:txBody>
      </p:sp>
      <p:cxnSp>
        <p:nvCxnSpPr>
          <p:cNvPr id="9" name="Straight Arrow Connector 8"/>
          <p:cNvCxnSpPr>
            <a:stCxn id="3" idx="3"/>
          </p:cNvCxnSpPr>
          <p:nvPr/>
        </p:nvCxnSpPr>
        <p:spPr>
          <a:xfrm>
            <a:off x="1730938" y="3536642"/>
            <a:ext cx="4554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3"/>
          </p:cNvCxnSpPr>
          <p:nvPr/>
        </p:nvCxnSpPr>
        <p:spPr>
          <a:xfrm>
            <a:off x="3837718" y="2461846"/>
            <a:ext cx="981689" cy="302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V="1">
            <a:off x="3925898" y="2919046"/>
            <a:ext cx="893510" cy="720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3"/>
          </p:cNvCxnSpPr>
          <p:nvPr/>
        </p:nvCxnSpPr>
        <p:spPr>
          <a:xfrm>
            <a:off x="6691025" y="2919046"/>
            <a:ext cx="7296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Left Arrow 21"/>
          <p:cNvSpPr/>
          <p:nvPr/>
        </p:nvSpPr>
        <p:spPr>
          <a:xfrm rot="5400000">
            <a:off x="3407966" y="2655697"/>
            <a:ext cx="1967343" cy="646498"/>
          </a:xfrm>
          <a:prstGeom prst="leftArrow">
            <a:avLst>
              <a:gd name="adj1" fmla="val 100000"/>
              <a:gd name="adj2"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613" fontAlgn="base">
              <a:spcBef>
                <a:spcPct val="0"/>
              </a:spcBef>
              <a:spcAft>
                <a:spcPct val="0"/>
              </a:spcAft>
            </a:pPr>
            <a:r>
              <a:rPr lang="en-US" dirty="0">
                <a:solidFill>
                  <a:prstClr val="white"/>
                </a:solidFill>
              </a:rPr>
              <a:t>OI Assesses &amp; accounts for</a:t>
            </a:r>
          </a:p>
        </p:txBody>
      </p:sp>
    </p:spTree>
    <p:extLst>
      <p:ext uri="{BB962C8B-B14F-4D97-AF65-F5344CB8AC3E}">
        <p14:creationId xmlns:p14="http://schemas.microsoft.com/office/powerpoint/2010/main" val="197339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P spid="4" grpId="0" animBg="1"/>
      <p:bldP spid="5" grpId="0" animBg="1"/>
      <p:bldP spid="6" grpId="0" animBg="1"/>
      <p:bldP spid="7"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verview of Student Assignment Outco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2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Overview of Student Assignment Outcomes</Template>
  <TotalTime>20973</TotalTime>
  <Words>1803</Words>
  <Application>Microsoft Office PowerPoint</Application>
  <PresentationFormat>On-screen Show (4:3)</PresentationFormat>
  <Paragraphs>225</Paragraphs>
  <Slides>25</Slides>
  <Notes>16</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ＭＳ Ｐゴシック</vt:lpstr>
      <vt:lpstr>ＭＳ Ｐゴシック</vt:lpstr>
      <vt:lpstr>Arial</vt:lpstr>
      <vt:lpstr>Calibri</vt:lpstr>
      <vt:lpstr>Century Gothic</vt:lpstr>
      <vt:lpstr>Georgia</vt:lpstr>
      <vt:lpstr>Overview of Student Assignment Outcomes</vt:lpstr>
      <vt:lpstr>Custom Design</vt:lpstr>
      <vt:lpstr>Opportunity Index: Policy Presentation to School Committee </vt:lpstr>
      <vt:lpstr>Opportunity Index Policy Statement</vt:lpstr>
      <vt:lpstr>Why Do We Need an Opportunity Index</vt:lpstr>
      <vt:lpstr>What is the Opportunity Index </vt:lpstr>
      <vt:lpstr>Equity, Coherence, and Innovation </vt:lpstr>
      <vt:lpstr>MISSION: Create a place-based Opportunity Index that captures inequities that arise from factors outside of the control of schools.</vt:lpstr>
      <vt:lpstr>MISSION: Create a place-based Opportunity Index that captures inequities that arise from factors outside of the control of schools.</vt:lpstr>
      <vt:lpstr>MISSION: Create a place-based Opportunity Index that captures inequities that arise from factors outside of the control of schools.</vt:lpstr>
      <vt:lpstr>PowerPoint Presentation</vt:lpstr>
      <vt:lpstr>Bottom Line First…</vt:lpstr>
      <vt:lpstr>PowerPoint Presentation</vt:lpstr>
      <vt:lpstr>PowerPoint Presentation</vt:lpstr>
      <vt:lpstr>PowerPoint Presentation</vt:lpstr>
      <vt:lpstr>PowerPoint Presentation</vt:lpstr>
      <vt:lpstr>PowerPoint Presentation</vt:lpstr>
      <vt:lpstr>Effects of Neighborhood on MCAS Scores</vt:lpstr>
      <vt:lpstr>Testing Neighborhood Effects</vt:lpstr>
      <vt:lpstr>Neighborhood Opportunity Index</vt:lpstr>
      <vt:lpstr>PowerPoint Presentation</vt:lpstr>
      <vt:lpstr>Testing Individual-Level Factors</vt:lpstr>
      <vt:lpstr>Predicting Performance</vt:lpstr>
      <vt:lpstr>Predicting Performance</vt:lpstr>
      <vt:lpstr>Conclusions:</vt:lpstr>
      <vt:lpstr>Possible Uses for the Index: </vt:lpstr>
      <vt:lpstr>PowerPoint Presentation</vt:lpstr>
    </vt:vector>
  </TitlesOfParts>
  <Company>BPS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Facilities Updates: Decisions For SY16-17</dc:title>
  <dc:creator>Carleton W. Jones</dc:creator>
  <cp:lastModifiedBy>Giampietro, Erika</cp:lastModifiedBy>
  <cp:revision>388</cp:revision>
  <cp:lastPrinted>2017-08-16T20:50:36Z</cp:lastPrinted>
  <dcterms:created xsi:type="dcterms:W3CDTF">2015-10-04T23:21:24Z</dcterms:created>
  <dcterms:modified xsi:type="dcterms:W3CDTF">2017-11-01T02:31:11Z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2017-05-18T22:21:51Z</vt:filetime>
  </property>
</Properties>
</file>